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32"/>
  </p:notesMasterIdLst>
  <p:sldIdLst>
    <p:sldId id="256" r:id="rId2"/>
    <p:sldId id="257" r:id="rId3"/>
    <p:sldId id="319" r:id="rId4"/>
    <p:sldId id="261" r:id="rId5"/>
    <p:sldId id="320" r:id="rId6"/>
    <p:sldId id="262" r:id="rId7"/>
    <p:sldId id="263" r:id="rId8"/>
    <p:sldId id="300" r:id="rId9"/>
    <p:sldId id="303" r:id="rId10"/>
    <p:sldId id="284" r:id="rId11"/>
    <p:sldId id="304" r:id="rId12"/>
    <p:sldId id="308" r:id="rId13"/>
    <p:sldId id="264" r:id="rId14"/>
    <p:sldId id="265" r:id="rId15"/>
    <p:sldId id="305" r:id="rId16"/>
    <p:sldId id="285" r:id="rId17"/>
    <p:sldId id="288" r:id="rId18"/>
    <p:sldId id="289" r:id="rId19"/>
    <p:sldId id="286" r:id="rId20"/>
    <p:sldId id="306" r:id="rId21"/>
    <p:sldId id="317" r:id="rId22"/>
    <p:sldId id="291" r:id="rId23"/>
    <p:sldId id="293" r:id="rId24"/>
    <p:sldId id="294" r:id="rId25"/>
    <p:sldId id="316" r:id="rId26"/>
    <p:sldId id="311" r:id="rId27"/>
    <p:sldId id="318" r:id="rId28"/>
    <p:sldId id="312" r:id="rId29"/>
    <p:sldId id="270" r:id="rId30"/>
    <p:sldId id="314" r:id="rId3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 xmlns="">
        <p14:section name="Sección predeterminada" id="{D6E0F547-E710-441D-A5CB-94BC15C21E48}">
          <p14:sldIdLst>
            <p14:sldId id="256"/>
            <p14:sldId id="257"/>
            <p14:sldId id="319"/>
            <p14:sldId id="261"/>
            <p14:sldId id="320"/>
            <p14:sldId id="262"/>
            <p14:sldId id="263"/>
            <p14:sldId id="300"/>
            <p14:sldId id="303"/>
            <p14:sldId id="284"/>
            <p14:sldId id="304"/>
            <p14:sldId id="308"/>
            <p14:sldId id="264"/>
            <p14:sldId id="265"/>
            <p14:sldId id="305"/>
            <p14:sldId id="285"/>
            <p14:sldId id="288"/>
            <p14:sldId id="289"/>
            <p14:sldId id="286"/>
            <p14:sldId id="306"/>
            <p14:sldId id="317"/>
            <p14:sldId id="291"/>
            <p14:sldId id="293"/>
            <p14:sldId id="294"/>
            <p14:sldId id="316"/>
            <p14:sldId id="311"/>
            <p14:sldId id="318"/>
            <p14:sldId id="312"/>
            <p14:sldId id="270"/>
            <p14:sldId id="31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da pettigrew" initials="Wp" lastIdx="1" clrIdx="0">
    <p:extLst>
      <p:ext uri="{19B8F6BF-5375-455C-9EA6-DF929625EA0E}">
        <p15:presenceInfo xmlns="" xmlns:p15="http://schemas.microsoft.com/office/powerpoint/2012/main" userId="831c559fa3005896" providerId="Windows Live"/>
      </p:ext>
    </p:extLst>
  </p:cmAuthor>
  <p:cmAuthor id="2" name="Eli" initials="E" lastIdx="1" clrIdx="1">
    <p:extLst>
      <p:ext uri="{19B8F6BF-5375-455C-9EA6-DF929625EA0E}">
        <p15:presenceInfo xmlns="" xmlns:p15="http://schemas.microsoft.com/office/powerpoint/2012/main" userId="El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ECDC4"/>
    <a:srgbClr val="C7F464"/>
    <a:srgbClr val="33CCFF"/>
    <a:srgbClr val="63E15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1455BAE-CC9A-46C2-86C4-6BCFC4DC8413}">
  <a:tblStyle styleId="{B1455BAE-CC9A-46C2-86C4-6BCFC4DC841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291" autoAdjust="0"/>
  </p:normalViewPr>
  <p:slideViewPr>
    <p:cSldViewPr>
      <p:cViewPr varScale="1">
        <p:scale>
          <a:sx n="73" d="100"/>
          <a:sy n="73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B6774B95-67BB-40C0-AE44-1ED1798098E2}"/>
    <pc:docChg chg="modSld">
      <pc:chgData name="" userId="" providerId="" clId="Web-{B6774B95-67BB-40C0-AE44-1ED1798098E2}" dt="2018-07-04T02:50:43.206" v="5" actId="1076"/>
      <pc:docMkLst>
        <pc:docMk/>
      </pc:docMkLst>
      <pc:sldChg chg="modSp">
        <pc:chgData name="" userId="" providerId="" clId="Web-{B6774B95-67BB-40C0-AE44-1ED1798098E2}" dt="2018-07-04T02:47:55.072" v="1" actId="1076"/>
        <pc:sldMkLst>
          <pc:docMk/>
          <pc:sldMk cId="3773707401" sldId="286"/>
        </pc:sldMkLst>
        <pc:spChg chg="mod">
          <ac:chgData name="" userId="" providerId="" clId="Web-{B6774B95-67BB-40C0-AE44-1ED1798098E2}" dt="2018-07-04T02:47:55.072" v="1" actId="1076"/>
          <ac:spMkLst>
            <pc:docMk/>
            <pc:sldMk cId="3773707401" sldId="286"/>
            <ac:spMk id="6" creationId="{58AADCE1-6A29-4B07-B71B-90A124E011BB}"/>
          </ac:spMkLst>
        </pc:spChg>
        <pc:picChg chg="mod">
          <ac:chgData name="" userId="" providerId="" clId="Web-{B6774B95-67BB-40C0-AE44-1ED1798098E2}" dt="2018-07-04T02:47:35.602" v="0" actId="14100"/>
          <ac:picMkLst>
            <pc:docMk/>
            <pc:sldMk cId="3773707401" sldId="286"/>
            <ac:picMk id="5" creationId="{AFFFD9A8-A081-458C-AEE2-C0711B238C3C}"/>
          </ac:picMkLst>
        </pc:picChg>
      </pc:sldChg>
      <pc:sldChg chg="modSp">
        <pc:chgData name="" userId="" providerId="" clId="Web-{B6774B95-67BB-40C0-AE44-1ED1798098E2}" dt="2018-07-04T02:50:43.206" v="5" actId="1076"/>
        <pc:sldMkLst>
          <pc:docMk/>
          <pc:sldMk cId="3991146505" sldId="314"/>
        </pc:sldMkLst>
        <pc:spChg chg="mod">
          <ac:chgData name="" userId="" providerId="" clId="Web-{B6774B95-67BB-40C0-AE44-1ED1798098E2}" dt="2018-07-04T02:50:43.206" v="5" actId="1076"/>
          <ac:spMkLst>
            <pc:docMk/>
            <pc:sldMk cId="3991146505" sldId="314"/>
            <ac:spMk id="370" creationId="{00000000-0000-0000-0000-000000000000}"/>
          </ac:spMkLst>
        </pc:spChg>
      </pc:sldChg>
      <pc:sldChg chg="modSp">
        <pc:chgData name="" userId="" providerId="" clId="Web-{B6774B95-67BB-40C0-AE44-1ED1798098E2}" dt="2018-07-04T02:49:03.216" v="4" actId="20577"/>
        <pc:sldMkLst>
          <pc:docMk/>
          <pc:sldMk cId="4127974966" sldId="315"/>
        </pc:sldMkLst>
        <pc:spChg chg="mod">
          <ac:chgData name="" userId="" providerId="" clId="Web-{B6774B95-67BB-40C0-AE44-1ED1798098E2}" dt="2018-07-04T02:49:03.216" v="4" actId="20577"/>
          <ac:spMkLst>
            <pc:docMk/>
            <pc:sldMk cId="4127974966" sldId="315"/>
            <ac:spMk id="3" creationId="{00000000-0000-0000-0000-000000000000}"/>
          </ac:spMkLst>
        </pc:spChg>
      </pc:sldChg>
    </pc:docChg>
  </pc:docChgLst>
  <pc:docChgLst>
    <pc:chgData clId="Web-{A634BD9E-A1C6-4304-9EF9-9B401EC28F58}"/>
    <pc:docChg chg="modSld">
      <pc:chgData name="" userId="" providerId="" clId="Web-{A634BD9E-A1C6-4304-9EF9-9B401EC28F58}" dt="2018-07-13T15:11:09.680" v="4" actId="20577"/>
      <pc:docMkLst>
        <pc:docMk/>
      </pc:docMkLst>
      <pc:sldChg chg="modSp">
        <pc:chgData name="" userId="" providerId="" clId="Web-{A634BD9E-A1C6-4304-9EF9-9B401EC28F58}" dt="2018-07-13T15:11:06.773" v="2" actId="20577"/>
        <pc:sldMkLst>
          <pc:docMk/>
          <pc:sldMk cId="2489759526" sldId="316"/>
        </pc:sldMkLst>
        <pc:spChg chg="mod">
          <ac:chgData name="" userId="" providerId="" clId="Web-{A634BD9E-A1C6-4304-9EF9-9B401EC28F58}" dt="2018-07-13T15:11:06.773" v="2" actId="20577"/>
          <ac:spMkLst>
            <pc:docMk/>
            <pc:sldMk cId="2489759526" sldId="316"/>
            <ac:spMk id="9" creationId="{D41E6182-F21A-4CEB-ADE6-0AF6A1E11A43}"/>
          </ac:spMkLst>
        </pc:spChg>
      </pc:sldChg>
    </pc:docChg>
  </pc:docChgLst>
  <pc:docChgLst>
    <pc:chgData clId="Web-{74AE6313-A272-4A1D-BB26-73D4A7CF0522}"/>
    <pc:docChg chg="modSld">
      <pc:chgData name="" userId="" providerId="" clId="Web-{74AE6313-A272-4A1D-BB26-73D4A7CF0522}" dt="2018-07-10T00:43:36.199" v="1" actId="1076"/>
      <pc:docMkLst>
        <pc:docMk/>
      </pc:docMkLst>
      <pc:sldChg chg="modSp">
        <pc:chgData name="" userId="" providerId="" clId="Web-{74AE6313-A272-4A1D-BB26-73D4A7CF0522}" dt="2018-07-10T00:43:36.199" v="1" actId="1076"/>
        <pc:sldMkLst>
          <pc:docMk/>
          <pc:sldMk cId="2183023777" sldId="311"/>
        </pc:sldMkLst>
        <pc:spChg chg="mod">
          <ac:chgData name="" userId="" providerId="" clId="Web-{74AE6313-A272-4A1D-BB26-73D4A7CF0522}" dt="2018-07-10T00:43:27.277" v="0" actId="1076"/>
          <ac:spMkLst>
            <pc:docMk/>
            <pc:sldMk cId="2183023777" sldId="311"/>
            <ac:spMk id="2" creationId="{00000000-0000-0000-0000-000000000000}"/>
          </ac:spMkLst>
        </pc:spChg>
        <pc:spChg chg="mod">
          <ac:chgData name="" userId="" providerId="" clId="Web-{74AE6313-A272-4A1D-BB26-73D4A7CF0522}" dt="2018-07-10T00:43:36.199" v="1" actId="1076"/>
          <ac:spMkLst>
            <pc:docMk/>
            <pc:sldMk cId="2183023777" sldId="311"/>
            <ac:spMk id="9" creationId="{26310442-3796-41A7-806A-E9F8892EA633}"/>
          </ac:spMkLst>
        </pc:spChg>
      </pc:sldChg>
    </pc:docChg>
  </pc:docChgLst>
  <pc:docChgLst>
    <pc:chgData clId="Web-{2D198F1A-55D3-451F-8383-73064E20F7CC}"/>
    <pc:docChg chg="modSld">
      <pc:chgData name="" userId="" providerId="" clId="Web-{2D198F1A-55D3-451F-8383-73064E20F7CC}" dt="2018-07-10T00:44:54.187" v="3" actId="20577"/>
      <pc:docMkLst>
        <pc:docMk/>
      </pc:docMkLst>
      <pc:sldChg chg="modSp">
        <pc:chgData name="" userId="" providerId="" clId="Web-{2D198F1A-55D3-451F-8383-73064E20F7CC}" dt="2018-07-10T00:44:54.187" v="3" actId="20577"/>
        <pc:sldMkLst>
          <pc:docMk/>
          <pc:sldMk cId="0" sldId="256"/>
        </pc:sldMkLst>
        <pc:spChg chg="mod">
          <ac:chgData name="" userId="" providerId="" clId="Web-{2D198F1A-55D3-451F-8383-73064E20F7CC}" dt="2018-07-10T00:44:54.187" v="3" actId="20577"/>
          <ac:spMkLst>
            <pc:docMk/>
            <pc:sldMk cId="0" sldId="256"/>
            <ac:spMk id="62" creationId="{00000000-0000-0000-0000-000000000000}"/>
          </ac:spMkLst>
        </pc:spChg>
      </pc:sldChg>
    </pc:docChg>
  </pc:docChgLst>
  <pc:docChgLst>
    <pc:chgData clId="Web-{C48367FA-B0C0-48C3-BCCA-B94162713EB6}"/>
    <pc:docChg chg="modSld">
      <pc:chgData name="" userId="" providerId="" clId="Web-{C48367FA-B0C0-48C3-BCCA-B94162713EB6}" dt="2018-07-03T00:07:08.844" v="3" actId="20577"/>
      <pc:docMkLst>
        <pc:docMk/>
      </pc:docMkLst>
      <pc:sldChg chg="modSp">
        <pc:chgData name="" userId="" providerId="" clId="Web-{C48367FA-B0C0-48C3-BCCA-B94162713EB6}" dt="2018-07-03T00:07:08.828" v="2" actId="20577"/>
        <pc:sldMkLst>
          <pc:docMk/>
          <pc:sldMk cId="0" sldId="262"/>
        </pc:sldMkLst>
        <pc:spChg chg="mod">
          <ac:chgData name="" userId="" providerId="" clId="Web-{C48367FA-B0C0-48C3-BCCA-B94162713EB6}" dt="2018-07-03T00:07:08.828" v="2" actId="20577"/>
          <ac:spMkLst>
            <pc:docMk/>
            <pc:sldMk cId="0" sldId="262"/>
            <ac:spMk id="2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300864-18BF-4AFC-87BC-13FCA3A3057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D5D9B5E7-1079-4B0D-B851-ABAFCD7205C5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AR" sz="3200" i="1" dirty="0">
              <a:latin typeface="+mj-lt"/>
            </a:rPr>
            <a:t>Ampliar la representatividad</a:t>
          </a:r>
          <a:endParaRPr lang="es-AR" sz="3200" i="1" dirty="0">
            <a:solidFill>
              <a:srgbClr val="010000"/>
            </a:solidFill>
            <a:latin typeface="+mj-lt"/>
            <a:ea typeface="+mj-lt"/>
            <a:cs typeface="+mj-lt"/>
          </a:endParaRPr>
        </a:p>
      </dgm:t>
    </dgm:pt>
    <dgm:pt modelId="{0855F9F9-E0D2-4375-B476-B8A5806FB170}" type="parTrans" cxnId="{D760236F-C77F-4CA0-B3CC-DCC45CA6B466}">
      <dgm:prSet/>
      <dgm:spPr/>
      <dgm:t>
        <a:bodyPr/>
        <a:lstStyle/>
        <a:p>
          <a:endParaRPr lang="es-AR"/>
        </a:p>
      </dgm:t>
    </dgm:pt>
    <dgm:pt modelId="{0030AE74-87CA-4452-A0D0-EF4876C0ACC5}" type="sibTrans" cxnId="{D760236F-C77F-4CA0-B3CC-DCC45CA6B466}">
      <dgm:prSet/>
      <dgm:spPr/>
      <dgm:t>
        <a:bodyPr/>
        <a:lstStyle/>
        <a:p>
          <a:endParaRPr lang="es-AR"/>
        </a:p>
      </dgm:t>
    </dgm:pt>
    <dgm:pt modelId="{8EF940B1-873E-4E7D-AA0E-B02FD40B531A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AR" sz="3200" i="1" dirty="0">
              <a:latin typeface="+mj-lt"/>
            </a:rPr>
            <a:t>Alcanzar niveles de confiabilidad óptimos</a:t>
          </a:r>
        </a:p>
      </dgm:t>
    </dgm:pt>
    <dgm:pt modelId="{4EAAD5D8-B50B-4CDA-BCCE-8C1E0842CF5E}" type="parTrans" cxnId="{73F2C5D9-AC0F-4209-A2C2-BD861A9B22DE}">
      <dgm:prSet/>
      <dgm:spPr/>
      <dgm:t>
        <a:bodyPr/>
        <a:lstStyle/>
        <a:p>
          <a:endParaRPr lang="es-AR"/>
        </a:p>
      </dgm:t>
    </dgm:pt>
    <dgm:pt modelId="{7637AEBF-682C-4427-A9D0-4601E2F44D2E}" type="sibTrans" cxnId="{73F2C5D9-AC0F-4209-A2C2-BD861A9B22DE}">
      <dgm:prSet/>
      <dgm:spPr/>
      <dgm:t>
        <a:bodyPr/>
        <a:lstStyle/>
        <a:p>
          <a:endParaRPr lang="es-AR"/>
        </a:p>
      </dgm:t>
    </dgm:pt>
    <dgm:pt modelId="{E8245867-69E5-4C7B-BB44-6372B15667C3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AR" sz="3200" i="1" dirty="0">
              <a:latin typeface="+mn-lt"/>
            </a:rPr>
            <a:t>Relacionar </a:t>
          </a:r>
          <a:r>
            <a:rPr lang="es-AR" sz="3200" i="1" dirty="0" err="1">
              <a:latin typeface="+mn-lt"/>
            </a:rPr>
            <a:t>mindset</a:t>
          </a:r>
          <a:r>
            <a:rPr lang="es-AR" sz="3200" i="1" dirty="0">
              <a:latin typeface="+mn-lt"/>
            </a:rPr>
            <a:t> con prejuicios asociados al género</a:t>
          </a:r>
        </a:p>
      </dgm:t>
    </dgm:pt>
    <dgm:pt modelId="{EFFB3699-5356-436A-A42D-29C10CA16D7A}" type="parTrans" cxnId="{87571237-D103-4B42-9344-A88502E49E38}">
      <dgm:prSet/>
      <dgm:spPr/>
      <dgm:t>
        <a:bodyPr/>
        <a:lstStyle/>
        <a:p>
          <a:endParaRPr lang="es-AR"/>
        </a:p>
      </dgm:t>
    </dgm:pt>
    <dgm:pt modelId="{DB6D3398-E29C-4C55-A122-2E4D073E61B0}" type="sibTrans" cxnId="{87571237-D103-4B42-9344-A88502E49E38}">
      <dgm:prSet/>
      <dgm:spPr/>
      <dgm:t>
        <a:bodyPr/>
        <a:lstStyle/>
        <a:p>
          <a:endParaRPr lang="es-AR"/>
        </a:p>
      </dgm:t>
    </dgm:pt>
    <dgm:pt modelId="{A4FD9BD0-03F6-48CC-AB69-3B4A78EBD61F}" type="pres">
      <dgm:prSet presAssocID="{19300864-18BF-4AFC-87BC-13FCA3A3057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96366CD0-96F4-4B01-B779-D74151CB8849}" type="pres">
      <dgm:prSet presAssocID="{D5D9B5E7-1079-4B0D-B851-ABAFCD7205C5}" presName="parentLin" presStyleCnt="0"/>
      <dgm:spPr/>
    </dgm:pt>
    <dgm:pt modelId="{C5FB106A-57A0-4D5A-9A8F-6ADA3819928E}" type="pres">
      <dgm:prSet presAssocID="{D5D9B5E7-1079-4B0D-B851-ABAFCD7205C5}" presName="parentLeftMargin" presStyleLbl="node1" presStyleIdx="0" presStyleCnt="3"/>
      <dgm:spPr/>
      <dgm:t>
        <a:bodyPr/>
        <a:lstStyle/>
        <a:p>
          <a:endParaRPr lang="es-AR"/>
        </a:p>
      </dgm:t>
    </dgm:pt>
    <dgm:pt modelId="{08B052B7-1B45-4938-9B95-7A053BB6EB61}" type="pres">
      <dgm:prSet presAssocID="{D5D9B5E7-1079-4B0D-B851-ABAFCD7205C5}" presName="parentText" presStyleLbl="node1" presStyleIdx="0" presStyleCnt="3" custLinFactX="8024" custLinFactNeighborX="100000" custLinFactNeighborY="2536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9173FB9-85AD-4B6A-88C9-B007D30D686F}" type="pres">
      <dgm:prSet presAssocID="{D5D9B5E7-1079-4B0D-B851-ABAFCD7205C5}" presName="negativeSpace" presStyleCnt="0"/>
      <dgm:spPr/>
    </dgm:pt>
    <dgm:pt modelId="{941EF223-4EF3-43D6-9DD7-EFDEE0691FE9}" type="pres">
      <dgm:prSet presAssocID="{D5D9B5E7-1079-4B0D-B851-ABAFCD7205C5}" presName="childText" presStyleLbl="conFgAcc1" presStyleIdx="0" presStyleCnt="3">
        <dgm:presLayoutVars>
          <dgm:bulletEnabled val="1"/>
        </dgm:presLayoutVars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</dgm:pt>
    <dgm:pt modelId="{C34624EF-6939-4652-AD18-7706BC96576D}" type="pres">
      <dgm:prSet presAssocID="{0030AE74-87CA-4452-A0D0-EF4876C0ACC5}" presName="spaceBetweenRectangles" presStyleCnt="0"/>
      <dgm:spPr/>
    </dgm:pt>
    <dgm:pt modelId="{7ABF6ED7-4865-4480-B7E6-61382CD5520E}" type="pres">
      <dgm:prSet presAssocID="{8EF940B1-873E-4E7D-AA0E-B02FD40B531A}" presName="parentLin" presStyleCnt="0"/>
      <dgm:spPr/>
    </dgm:pt>
    <dgm:pt modelId="{F067FB0F-8214-4C6B-B2DF-478EB2783D94}" type="pres">
      <dgm:prSet presAssocID="{8EF940B1-873E-4E7D-AA0E-B02FD40B531A}" presName="parentLeftMargin" presStyleLbl="node1" presStyleIdx="0" presStyleCnt="3"/>
      <dgm:spPr/>
      <dgm:t>
        <a:bodyPr/>
        <a:lstStyle/>
        <a:p>
          <a:endParaRPr lang="es-AR"/>
        </a:p>
      </dgm:t>
    </dgm:pt>
    <dgm:pt modelId="{8227F110-2F8D-4F2A-8BB5-567975FD241B}" type="pres">
      <dgm:prSet presAssocID="{8EF940B1-873E-4E7D-AA0E-B02FD40B531A}" presName="parentText" presStyleLbl="node1" presStyleIdx="1" presStyleCnt="3" custLinFactX="8024" custLinFactNeighborX="100000" custLinFactNeighborY="-1527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ED2BCD0-C26C-4A1A-9EEE-70386E0DA2F3}" type="pres">
      <dgm:prSet presAssocID="{8EF940B1-873E-4E7D-AA0E-B02FD40B531A}" presName="negativeSpace" presStyleCnt="0"/>
      <dgm:spPr/>
    </dgm:pt>
    <dgm:pt modelId="{1F466E3E-4224-4371-B0E5-896AF99F4D8B}" type="pres">
      <dgm:prSet presAssocID="{8EF940B1-873E-4E7D-AA0E-B02FD40B531A}" presName="childText" presStyleLbl="conFgAcc1" presStyleIdx="1" presStyleCnt="3">
        <dgm:presLayoutVars>
          <dgm:bulletEnabled val="1"/>
        </dgm:presLayoutVars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</dgm:pt>
    <dgm:pt modelId="{4297FE2C-FEB3-4BAE-BF56-F832F98BC84E}" type="pres">
      <dgm:prSet presAssocID="{7637AEBF-682C-4427-A9D0-4601E2F44D2E}" presName="spaceBetweenRectangles" presStyleCnt="0"/>
      <dgm:spPr/>
    </dgm:pt>
    <dgm:pt modelId="{D22FBE67-EE06-4106-A0B5-0A9C882F878B}" type="pres">
      <dgm:prSet presAssocID="{E8245867-69E5-4C7B-BB44-6372B15667C3}" presName="parentLin" presStyleCnt="0"/>
      <dgm:spPr/>
    </dgm:pt>
    <dgm:pt modelId="{1536A8A2-EABC-44A4-AB2E-B785B00C174E}" type="pres">
      <dgm:prSet presAssocID="{E8245867-69E5-4C7B-BB44-6372B15667C3}" presName="parentLeftMargin" presStyleLbl="node1" presStyleIdx="1" presStyleCnt="3"/>
      <dgm:spPr/>
      <dgm:t>
        <a:bodyPr/>
        <a:lstStyle/>
        <a:p>
          <a:endParaRPr lang="es-AR"/>
        </a:p>
      </dgm:t>
    </dgm:pt>
    <dgm:pt modelId="{DE094CCC-1500-476D-AFCE-DDA5DE8E17C1}" type="pres">
      <dgm:prSet presAssocID="{E8245867-69E5-4C7B-BB44-6372B15667C3}" presName="parentText" presStyleLbl="node1" presStyleIdx="2" presStyleCnt="3" custScaleX="102176" custScaleY="139916" custLinFactX="8571" custLinFactNeighborX="100000" custLinFactNeighborY="-5261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46558AA-1F84-4744-BB24-BE3F9FBA5EEE}" type="pres">
      <dgm:prSet presAssocID="{E8245867-69E5-4C7B-BB44-6372B15667C3}" presName="negativeSpace" presStyleCnt="0"/>
      <dgm:spPr/>
    </dgm:pt>
    <dgm:pt modelId="{98F13154-1E4E-458C-817B-8188086FCC99}" type="pres">
      <dgm:prSet presAssocID="{E8245867-69E5-4C7B-BB44-6372B15667C3}" presName="childText" presStyleLbl="conFgAcc1" presStyleIdx="2" presStyleCnt="3">
        <dgm:presLayoutVars>
          <dgm:bulletEnabled val="1"/>
        </dgm:presLayoutVars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</dgm:pt>
  </dgm:ptLst>
  <dgm:cxnLst>
    <dgm:cxn modelId="{6DA264A6-C7F6-4FA5-846C-443D29D89F12}" type="presOf" srcId="{19300864-18BF-4AFC-87BC-13FCA3A30575}" destId="{A4FD9BD0-03F6-48CC-AB69-3B4A78EBD61F}" srcOrd="0" destOrd="0" presId="urn:microsoft.com/office/officeart/2005/8/layout/list1"/>
    <dgm:cxn modelId="{D760236F-C77F-4CA0-B3CC-DCC45CA6B466}" srcId="{19300864-18BF-4AFC-87BC-13FCA3A30575}" destId="{D5D9B5E7-1079-4B0D-B851-ABAFCD7205C5}" srcOrd="0" destOrd="0" parTransId="{0855F9F9-E0D2-4375-B476-B8A5806FB170}" sibTransId="{0030AE74-87CA-4452-A0D0-EF4876C0ACC5}"/>
    <dgm:cxn modelId="{3EC9B199-8D2F-4188-84C6-EE5462573AAC}" type="presOf" srcId="{E8245867-69E5-4C7B-BB44-6372B15667C3}" destId="{DE094CCC-1500-476D-AFCE-DDA5DE8E17C1}" srcOrd="1" destOrd="0" presId="urn:microsoft.com/office/officeart/2005/8/layout/list1"/>
    <dgm:cxn modelId="{73F2C5D9-AC0F-4209-A2C2-BD861A9B22DE}" srcId="{19300864-18BF-4AFC-87BC-13FCA3A30575}" destId="{8EF940B1-873E-4E7D-AA0E-B02FD40B531A}" srcOrd="1" destOrd="0" parTransId="{4EAAD5D8-B50B-4CDA-BCCE-8C1E0842CF5E}" sibTransId="{7637AEBF-682C-4427-A9D0-4601E2F44D2E}"/>
    <dgm:cxn modelId="{375122AC-ABD9-435E-A9E8-144D263FD851}" type="presOf" srcId="{8EF940B1-873E-4E7D-AA0E-B02FD40B531A}" destId="{8227F110-2F8D-4F2A-8BB5-567975FD241B}" srcOrd="1" destOrd="0" presId="urn:microsoft.com/office/officeart/2005/8/layout/list1"/>
    <dgm:cxn modelId="{30607C62-E816-405C-A8C6-271B2C05B64D}" type="presOf" srcId="{D5D9B5E7-1079-4B0D-B851-ABAFCD7205C5}" destId="{08B052B7-1B45-4938-9B95-7A053BB6EB61}" srcOrd="1" destOrd="0" presId="urn:microsoft.com/office/officeart/2005/8/layout/list1"/>
    <dgm:cxn modelId="{485124FA-B42C-4EEF-A320-6EB871E5A3E0}" type="presOf" srcId="{8EF940B1-873E-4E7D-AA0E-B02FD40B531A}" destId="{F067FB0F-8214-4C6B-B2DF-478EB2783D94}" srcOrd="0" destOrd="0" presId="urn:microsoft.com/office/officeart/2005/8/layout/list1"/>
    <dgm:cxn modelId="{87571237-D103-4B42-9344-A88502E49E38}" srcId="{19300864-18BF-4AFC-87BC-13FCA3A30575}" destId="{E8245867-69E5-4C7B-BB44-6372B15667C3}" srcOrd="2" destOrd="0" parTransId="{EFFB3699-5356-436A-A42D-29C10CA16D7A}" sibTransId="{DB6D3398-E29C-4C55-A122-2E4D073E61B0}"/>
    <dgm:cxn modelId="{BB95EFCB-EC18-41CD-9B9F-9EDAD5991276}" type="presOf" srcId="{E8245867-69E5-4C7B-BB44-6372B15667C3}" destId="{1536A8A2-EABC-44A4-AB2E-B785B00C174E}" srcOrd="0" destOrd="0" presId="urn:microsoft.com/office/officeart/2005/8/layout/list1"/>
    <dgm:cxn modelId="{4FF7C658-2C23-4285-8641-0BF5EA6824AB}" type="presOf" srcId="{D5D9B5E7-1079-4B0D-B851-ABAFCD7205C5}" destId="{C5FB106A-57A0-4D5A-9A8F-6ADA3819928E}" srcOrd="0" destOrd="0" presId="urn:microsoft.com/office/officeart/2005/8/layout/list1"/>
    <dgm:cxn modelId="{A78B24DE-A0BF-47C7-B49E-4E6667BDB2B1}" type="presParOf" srcId="{A4FD9BD0-03F6-48CC-AB69-3B4A78EBD61F}" destId="{96366CD0-96F4-4B01-B779-D74151CB8849}" srcOrd="0" destOrd="0" presId="urn:microsoft.com/office/officeart/2005/8/layout/list1"/>
    <dgm:cxn modelId="{34BB5F9B-1584-4ADC-99F9-4771D00587FF}" type="presParOf" srcId="{96366CD0-96F4-4B01-B779-D74151CB8849}" destId="{C5FB106A-57A0-4D5A-9A8F-6ADA3819928E}" srcOrd="0" destOrd="0" presId="urn:microsoft.com/office/officeart/2005/8/layout/list1"/>
    <dgm:cxn modelId="{55838F3A-41FA-40B5-9BC5-6770D8264E65}" type="presParOf" srcId="{96366CD0-96F4-4B01-B779-D74151CB8849}" destId="{08B052B7-1B45-4938-9B95-7A053BB6EB61}" srcOrd="1" destOrd="0" presId="urn:microsoft.com/office/officeart/2005/8/layout/list1"/>
    <dgm:cxn modelId="{FBB8781B-8857-4A56-9492-6DDB6A942270}" type="presParOf" srcId="{A4FD9BD0-03F6-48CC-AB69-3B4A78EBD61F}" destId="{F9173FB9-85AD-4B6A-88C9-B007D30D686F}" srcOrd="1" destOrd="0" presId="urn:microsoft.com/office/officeart/2005/8/layout/list1"/>
    <dgm:cxn modelId="{EF3458BA-9277-450A-A399-6107C8B429DD}" type="presParOf" srcId="{A4FD9BD0-03F6-48CC-AB69-3B4A78EBD61F}" destId="{941EF223-4EF3-43D6-9DD7-EFDEE0691FE9}" srcOrd="2" destOrd="0" presId="urn:microsoft.com/office/officeart/2005/8/layout/list1"/>
    <dgm:cxn modelId="{4379BD1D-DED4-43B8-B0F0-255E0BD28E39}" type="presParOf" srcId="{A4FD9BD0-03F6-48CC-AB69-3B4A78EBD61F}" destId="{C34624EF-6939-4652-AD18-7706BC96576D}" srcOrd="3" destOrd="0" presId="urn:microsoft.com/office/officeart/2005/8/layout/list1"/>
    <dgm:cxn modelId="{62679747-6185-495D-AE43-6F735ECB4761}" type="presParOf" srcId="{A4FD9BD0-03F6-48CC-AB69-3B4A78EBD61F}" destId="{7ABF6ED7-4865-4480-B7E6-61382CD5520E}" srcOrd="4" destOrd="0" presId="urn:microsoft.com/office/officeart/2005/8/layout/list1"/>
    <dgm:cxn modelId="{A4626041-71A4-4013-8A7D-C80629915EEB}" type="presParOf" srcId="{7ABF6ED7-4865-4480-B7E6-61382CD5520E}" destId="{F067FB0F-8214-4C6B-B2DF-478EB2783D94}" srcOrd="0" destOrd="0" presId="urn:microsoft.com/office/officeart/2005/8/layout/list1"/>
    <dgm:cxn modelId="{F6074254-921B-4FF1-80B1-FE6BE368ED2F}" type="presParOf" srcId="{7ABF6ED7-4865-4480-B7E6-61382CD5520E}" destId="{8227F110-2F8D-4F2A-8BB5-567975FD241B}" srcOrd="1" destOrd="0" presId="urn:microsoft.com/office/officeart/2005/8/layout/list1"/>
    <dgm:cxn modelId="{A3521FFE-AAD8-4532-A7ED-64F3AF8D80E7}" type="presParOf" srcId="{A4FD9BD0-03F6-48CC-AB69-3B4A78EBD61F}" destId="{3ED2BCD0-C26C-4A1A-9EEE-70386E0DA2F3}" srcOrd="5" destOrd="0" presId="urn:microsoft.com/office/officeart/2005/8/layout/list1"/>
    <dgm:cxn modelId="{5F0BE5A9-D651-4485-BDAC-27B18D2FD8AC}" type="presParOf" srcId="{A4FD9BD0-03F6-48CC-AB69-3B4A78EBD61F}" destId="{1F466E3E-4224-4371-B0E5-896AF99F4D8B}" srcOrd="6" destOrd="0" presId="urn:microsoft.com/office/officeart/2005/8/layout/list1"/>
    <dgm:cxn modelId="{DD2FEF31-ECA4-4D0A-A669-31C20CF35BB0}" type="presParOf" srcId="{A4FD9BD0-03F6-48CC-AB69-3B4A78EBD61F}" destId="{4297FE2C-FEB3-4BAE-BF56-F832F98BC84E}" srcOrd="7" destOrd="0" presId="urn:microsoft.com/office/officeart/2005/8/layout/list1"/>
    <dgm:cxn modelId="{6C659D73-669C-4F78-BC0D-A0CFCFD6A504}" type="presParOf" srcId="{A4FD9BD0-03F6-48CC-AB69-3B4A78EBD61F}" destId="{D22FBE67-EE06-4106-A0B5-0A9C882F878B}" srcOrd="8" destOrd="0" presId="urn:microsoft.com/office/officeart/2005/8/layout/list1"/>
    <dgm:cxn modelId="{71B87D40-9F10-4CA9-BCEA-E3A32527FF52}" type="presParOf" srcId="{D22FBE67-EE06-4106-A0B5-0A9C882F878B}" destId="{1536A8A2-EABC-44A4-AB2E-B785B00C174E}" srcOrd="0" destOrd="0" presId="urn:microsoft.com/office/officeart/2005/8/layout/list1"/>
    <dgm:cxn modelId="{222F2B7B-6698-441E-B391-48D41D0FAF25}" type="presParOf" srcId="{D22FBE67-EE06-4106-A0B5-0A9C882F878B}" destId="{DE094CCC-1500-476D-AFCE-DDA5DE8E17C1}" srcOrd="1" destOrd="0" presId="urn:microsoft.com/office/officeart/2005/8/layout/list1"/>
    <dgm:cxn modelId="{04348A11-69E8-4DDD-9CBA-8F9BC6EE266B}" type="presParOf" srcId="{A4FD9BD0-03F6-48CC-AB69-3B4A78EBD61F}" destId="{646558AA-1F84-4744-BB24-BE3F9FBA5EEE}" srcOrd="9" destOrd="0" presId="urn:microsoft.com/office/officeart/2005/8/layout/list1"/>
    <dgm:cxn modelId="{48407279-058F-4925-95E9-21B979EAB4CC}" type="presParOf" srcId="{A4FD9BD0-03F6-48CC-AB69-3B4A78EBD61F}" destId="{98F13154-1E4E-458C-817B-8188086FCC9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2827822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AR" dirty="0"/>
              <a:t>Chicas tamaño de la muestra es lo mismo que representatividad!</a:t>
            </a: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" name="Shape 3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AR" dirty="0"/>
              <a:t>Traten de mantener siempre la letra</a:t>
            </a: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s-AR" dirty="0"/>
              <a:t>Esta mal redactado…</a:t>
            </a:r>
          </a:p>
          <a:p>
            <a:pPr marL="139700" indent="0">
              <a:buNone/>
            </a:pPr>
            <a:r>
              <a:rPr lang="es-AR" dirty="0"/>
              <a:t>A lo sumo debería </a:t>
            </a:r>
            <a:r>
              <a:rPr lang="es-AR" dirty="0" err="1"/>
              <a:t>decir”las</a:t>
            </a:r>
            <a:r>
              <a:rPr lang="es-AR" dirty="0"/>
              <a:t> personas con mentalidad fijas se caracterizan por…..”</a:t>
            </a:r>
          </a:p>
        </p:txBody>
      </p:sp>
    </p:spTree>
    <p:extLst>
      <p:ext uri="{BB962C8B-B14F-4D97-AF65-F5344CB8AC3E}">
        <p14:creationId xmlns:p14="http://schemas.microsoft.com/office/powerpoint/2010/main" xmlns="" val="568331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Son variables independientes??</a:t>
            </a:r>
          </a:p>
        </p:txBody>
      </p:sp>
    </p:spTree>
    <p:extLst>
      <p:ext uri="{BB962C8B-B14F-4D97-AF65-F5344CB8AC3E}">
        <p14:creationId xmlns:p14="http://schemas.microsoft.com/office/powerpoint/2010/main" xmlns="" val="3815688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C7F464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012325" y="2960550"/>
            <a:ext cx="5445900" cy="240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6208125" y="5619450"/>
            <a:ext cx="2250000" cy="137700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691200" y="0"/>
            <a:ext cx="7761600" cy="1292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691200" y="1811604"/>
            <a:ext cx="7761600" cy="4412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▣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7" name="Shape 27"/>
          <p:cNvSpPr/>
          <p:nvPr/>
        </p:nvSpPr>
        <p:spPr>
          <a:xfrm>
            <a:off x="813273" y="1506189"/>
            <a:ext cx="1533600" cy="137700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Shape 28"/>
          <p:cNvSpPr/>
          <p:nvPr/>
        </p:nvSpPr>
        <p:spPr>
          <a:xfrm>
            <a:off x="0" y="0"/>
            <a:ext cx="137700" cy="6858000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556775" y="6446177"/>
            <a:ext cx="548700" cy="4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691200" y="634300"/>
            <a:ext cx="7761600" cy="657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91200" y="1857900"/>
            <a:ext cx="3767400" cy="4710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▣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4685500" y="1857900"/>
            <a:ext cx="3767400" cy="4710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▣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4" name="Shape 34"/>
          <p:cNvSpPr/>
          <p:nvPr/>
        </p:nvSpPr>
        <p:spPr>
          <a:xfrm>
            <a:off x="813273" y="1506189"/>
            <a:ext cx="1533600" cy="137700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0" y="0"/>
            <a:ext cx="137700" cy="6858000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556775" y="6446177"/>
            <a:ext cx="548700" cy="4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691200" y="634300"/>
            <a:ext cx="7761600" cy="657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91200" y="1857900"/>
            <a:ext cx="2501700" cy="4710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▣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3321088" y="1857900"/>
            <a:ext cx="2501700" cy="4710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▣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3"/>
          </p:nvPr>
        </p:nvSpPr>
        <p:spPr>
          <a:xfrm>
            <a:off x="5950976" y="1857900"/>
            <a:ext cx="2501700" cy="4710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▣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2" name="Shape 42"/>
          <p:cNvSpPr/>
          <p:nvPr/>
        </p:nvSpPr>
        <p:spPr>
          <a:xfrm>
            <a:off x="813273" y="1506189"/>
            <a:ext cx="1533600" cy="137700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Shape 43"/>
          <p:cNvSpPr/>
          <p:nvPr/>
        </p:nvSpPr>
        <p:spPr>
          <a:xfrm>
            <a:off x="0" y="0"/>
            <a:ext cx="137700" cy="6858000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556775" y="6446177"/>
            <a:ext cx="548700" cy="4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91200" y="634300"/>
            <a:ext cx="7761600" cy="657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7" name="Shape 47"/>
          <p:cNvSpPr/>
          <p:nvPr/>
        </p:nvSpPr>
        <p:spPr>
          <a:xfrm>
            <a:off x="0" y="0"/>
            <a:ext cx="137700" cy="6858000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Shape 48"/>
          <p:cNvSpPr/>
          <p:nvPr/>
        </p:nvSpPr>
        <p:spPr>
          <a:xfrm>
            <a:off x="813273" y="1506189"/>
            <a:ext cx="1533600" cy="137700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556775" y="6446177"/>
            <a:ext cx="548700" cy="4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4ECDC4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4" y="6720300"/>
            <a:ext cx="9144000" cy="137700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4297650" y="6369977"/>
            <a:ext cx="548700" cy="4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>
                <a:solidFill>
                  <a:srgbClr val="FFFFFF"/>
                </a:solidFill>
              </a:defRPr>
            </a:lvl1pPr>
            <a:lvl2pPr lvl="1" algn="ctr">
              <a:buNone/>
              <a:defRPr>
                <a:solidFill>
                  <a:srgbClr val="FFFFFF"/>
                </a:solidFill>
              </a:defRPr>
            </a:lvl2pPr>
            <a:lvl3pPr lvl="2" algn="ctr">
              <a:buNone/>
              <a:defRPr>
                <a:solidFill>
                  <a:srgbClr val="FFFFFF"/>
                </a:solidFill>
              </a:defRPr>
            </a:lvl3pPr>
            <a:lvl4pPr lvl="3" algn="ctr">
              <a:buNone/>
              <a:defRPr>
                <a:solidFill>
                  <a:srgbClr val="FFFFFF"/>
                </a:solidFill>
              </a:defRPr>
            </a:lvl4pPr>
            <a:lvl5pPr lvl="4" algn="ctr">
              <a:buNone/>
              <a:defRPr>
                <a:solidFill>
                  <a:srgbClr val="FFFFFF"/>
                </a:solidFill>
              </a:defRPr>
            </a:lvl5pPr>
            <a:lvl6pPr lvl="5" algn="ctr">
              <a:buNone/>
              <a:defRPr>
                <a:solidFill>
                  <a:srgbClr val="FFFFFF"/>
                </a:solidFill>
              </a:defRPr>
            </a:lvl6pPr>
            <a:lvl7pPr lvl="6" algn="ctr">
              <a:buNone/>
              <a:defRPr>
                <a:solidFill>
                  <a:srgbClr val="FFFFFF"/>
                </a:solidFill>
              </a:defRPr>
            </a:lvl7pPr>
            <a:lvl8pPr lvl="7" algn="ctr">
              <a:buNone/>
              <a:defRPr>
                <a:solidFill>
                  <a:srgbClr val="FFFFFF"/>
                </a:solidFill>
              </a:defRPr>
            </a:lvl8pPr>
            <a:lvl9pPr lvl="8" algn="ctr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691200" y="634300"/>
            <a:ext cx="7761600" cy="6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sz="3000" b="1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691200" y="1811604"/>
            <a:ext cx="7761600" cy="44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C7F464"/>
              </a:buClr>
              <a:buSzPts val="2400"/>
              <a:buFont typeface="Montserrat"/>
              <a:buChar char="▣"/>
              <a:defRPr sz="24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2000"/>
              <a:buFont typeface="Montserrat"/>
              <a:buChar char="□"/>
              <a:defRPr sz="20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2000"/>
              <a:buFont typeface="Montserrat"/>
              <a:buChar char="■"/>
              <a:defRPr sz="20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●"/>
              <a:defRPr sz="18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○"/>
              <a:defRPr sz="18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■"/>
              <a:defRPr sz="18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●"/>
              <a:defRPr sz="18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○"/>
              <a:defRPr sz="18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■"/>
              <a:defRPr sz="18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56775" y="6446177"/>
            <a:ext cx="548700" cy="4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 b="1">
                <a:solidFill>
                  <a:srgbClr val="4ECDC4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r">
              <a:buNone/>
              <a:defRPr sz="1200" b="1">
                <a:solidFill>
                  <a:srgbClr val="4ECDC4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r">
              <a:buNone/>
              <a:defRPr sz="1200" b="1">
                <a:solidFill>
                  <a:srgbClr val="4ECDC4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r">
              <a:buNone/>
              <a:defRPr sz="1200" b="1">
                <a:solidFill>
                  <a:srgbClr val="4ECDC4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r">
              <a:buNone/>
              <a:defRPr sz="1200" b="1">
                <a:solidFill>
                  <a:srgbClr val="4ECDC4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r">
              <a:buNone/>
              <a:defRPr sz="1200" b="1">
                <a:solidFill>
                  <a:srgbClr val="4ECDC4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r">
              <a:buNone/>
              <a:defRPr sz="1200" b="1">
                <a:solidFill>
                  <a:srgbClr val="4ECDC4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r">
              <a:buNone/>
              <a:defRPr sz="1200" b="1">
                <a:solidFill>
                  <a:srgbClr val="4ECDC4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r">
              <a:buNone/>
              <a:defRPr sz="1200" b="1">
                <a:solidFill>
                  <a:srgbClr val="4ECDC4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6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571472" y="357166"/>
            <a:ext cx="7920880" cy="6228692"/>
          </a:xfrm>
          <a:prstGeom prst="rect">
            <a:avLst/>
          </a:prstGeom>
          <a:ln>
            <a:solidFill>
              <a:srgbClr val="C7F46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es-AR" b="0" dirty="0"/>
              <a:t/>
            </a:r>
            <a:br>
              <a:rPr lang="es-AR" b="0" dirty="0"/>
            </a:br>
            <a:r>
              <a:rPr lang="es-AR" b="0" dirty="0"/>
              <a:t/>
            </a:r>
            <a:br>
              <a:rPr lang="es-AR" b="0" dirty="0"/>
            </a:br>
            <a:r>
              <a:rPr lang="es-AR" b="0" dirty="0"/>
              <a:t/>
            </a:r>
            <a:br>
              <a:rPr lang="es-AR" b="0" dirty="0"/>
            </a:br>
            <a:r>
              <a:rPr lang="es-AR" b="0" dirty="0"/>
              <a:t/>
            </a:r>
            <a:br>
              <a:rPr lang="es-AR" b="0" dirty="0"/>
            </a:br>
            <a:r>
              <a:rPr lang="es-AR" sz="3600" cap="small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MENTALIDAD DE CAMBIO O FIJA EN NIÑOS Y SU RELACIÓN CON EL GÉNERO</a:t>
            </a:r>
            <a:r>
              <a:rPr lang="es-AR" sz="3600" cap="small" dirty="0">
                <a:solidFill>
                  <a:schemeClr val="tx2">
                    <a:lumMod val="10000"/>
                  </a:schemeClr>
                </a:solidFill>
                <a:latin typeface="+mj-lt"/>
                <a:cs typeface="Arial"/>
              </a:rPr>
              <a:t/>
            </a:r>
            <a:br>
              <a:rPr lang="es-AR" sz="3600" cap="small" dirty="0">
                <a:solidFill>
                  <a:schemeClr val="tx2">
                    <a:lumMod val="10000"/>
                  </a:schemeClr>
                </a:solidFill>
                <a:latin typeface="+mj-lt"/>
                <a:cs typeface="Arial"/>
              </a:rPr>
            </a:br>
            <a:r>
              <a:rPr lang="es-AR" sz="3600" cap="small" dirty="0">
                <a:solidFill>
                  <a:schemeClr val="tx2">
                    <a:lumMod val="10000"/>
                  </a:schemeClr>
                </a:solidFill>
                <a:latin typeface="+mj-lt"/>
                <a:cs typeface="Arial"/>
              </a:rPr>
              <a:t/>
            </a:r>
            <a:br>
              <a:rPr lang="es-AR" sz="3600" cap="small" dirty="0">
                <a:solidFill>
                  <a:schemeClr val="tx2">
                    <a:lumMod val="10000"/>
                  </a:schemeClr>
                </a:solidFill>
                <a:latin typeface="+mj-lt"/>
                <a:cs typeface="Arial"/>
              </a:rPr>
            </a:br>
            <a:r>
              <a:rPr lang="es-AR" sz="20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Alumnas:</a:t>
            </a:r>
            <a: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 Alarcón, Evangelina </a:t>
            </a:r>
            <a: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  <a:cs typeface="Arial"/>
              </a:rPr>
              <a:t/>
            </a:r>
            <a:b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  <a:cs typeface="Arial"/>
              </a:rPr>
            </a:br>
            <a: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	              Pettigrew Zaconteguy, Wanda </a:t>
            </a:r>
            <a: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  <a:cs typeface="Arial"/>
              </a:rPr>
              <a:t/>
            </a:r>
            <a:b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  <a:cs typeface="Arial"/>
              </a:rPr>
            </a:br>
            <a: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  <a:cs typeface="Arial"/>
              </a:rPr>
              <a:t/>
            </a:r>
            <a:b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  <a:cs typeface="Arial"/>
              </a:rPr>
            </a:br>
            <a:r>
              <a:rPr lang="es-AR" sz="20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Supervisor: </a:t>
            </a:r>
            <a: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Lic. Zamora, Eliana </a:t>
            </a:r>
            <a: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  <a:cs typeface="Arial"/>
              </a:rPr>
              <a:t/>
            </a:r>
            <a:b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  <a:cs typeface="Arial"/>
              </a:rPr>
            </a:br>
            <a:r>
              <a:rPr lang="es-AR" sz="20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Co-Supervisor: </a:t>
            </a:r>
            <a: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Dra. Canet- </a:t>
            </a:r>
            <a:r>
              <a:rPr lang="es-AR" sz="2000" b="0" dirty="0" err="1">
                <a:solidFill>
                  <a:schemeClr val="tx2">
                    <a:lumMod val="10000"/>
                  </a:schemeClr>
                </a:solidFill>
                <a:latin typeface="+mj-lt"/>
              </a:rPr>
              <a:t>Juric</a:t>
            </a:r>
            <a: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, Lorena</a:t>
            </a:r>
            <a: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  <a:cs typeface="Arial"/>
              </a:rPr>
              <a:t/>
            </a:r>
            <a:b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  <a:cs typeface="Arial"/>
              </a:rPr>
            </a:br>
            <a: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 </a:t>
            </a:r>
            <a: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  <a:cs typeface="Arial"/>
              </a:rPr>
              <a:t/>
            </a:r>
            <a:br>
              <a:rPr lang="es-AR" sz="2000" b="0" dirty="0">
                <a:solidFill>
                  <a:schemeClr val="tx2">
                    <a:lumMod val="10000"/>
                  </a:schemeClr>
                </a:solidFill>
                <a:latin typeface="+mj-lt"/>
                <a:cs typeface="Arial"/>
              </a:rPr>
            </a:br>
            <a:r>
              <a:rPr lang="es-AR" sz="20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Fecha de presentación</a:t>
            </a:r>
            <a:r>
              <a:rPr lang="es-AR" sz="2000" b="0">
                <a:solidFill>
                  <a:schemeClr val="tx2">
                    <a:lumMod val="10000"/>
                  </a:schemeClr>
                </a:solidFill>
                <a:latin typeface="+mj-lt"/>
              </a:rPr>
              <a:t>: 13 de julio 2018 </a:t>
            </a:r>
            <a:r>
              <a:rPr lang="es-AR" sz="2000" dirty="0">
                <a:solidFill>
                  <a:schemeClr val="tx2">
                    <a:lumMod val="10000"/>
                  </a:schemeClr>
                </a:solidFill>
                <a:latin typeface="+mj-lt"/>
              </a:rPr>
              <a:t> </a:t>
            </a:r>
            <a:endParaRPr sz="2000" dirty="0">
              <a:solidFill>
                <a:schemeClr val="tx2">
                  <a:lumMod val="10000"/>
                </a:schemeClr>
              </a:solidFill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DB8B4C9-2FAA-4431-98D6-B2CC00CD2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692696"/>
            <a:ext cx="2890000" cy="144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FDFFE25-60A9-4A6B-BA06-56C96431A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200" y="260648"/>
            <a:ext cx="7761600" cy="1103560"/>
          </a:xfrm>
        </p:spPr>
        <p:txBody>
          <a:bodyPr/>
          <a:lstStyle/>
          <a:p>
            <a:pPr algn="ctr"/>
            <a:r>
              <a:rPr lang="es-AR" sz="3200" dirty="0">
                <a:solidFill>
                  <a:schemeClr val="tx1"/>
                </a:solidFill>
                <a:latin typeface="+mj-lt"/>
              </a:rPr>
              <a:t>¿Por qué es importante el estudio de </a:t>
            </a:r>
            <a:r>
              <a:rPr lang="es-AR" sz="3200" i="1" dirty="0" err="1">
                <a:solidFill>
                  <a:schemeClr val="tx1"/>
                </a:solidFill>
                <a:latin typeface="+mj-lt"/>
              </a:rPr>
              <a:t>mindset</a:t>
            </a:r>
            <a:r>
              <a:rPr lang="es-AR" sz="3200" dirty="0">
                <a:solidFill>
                  <a:schemeClr val="tx1"/>
                </a:solidFill>
                <a:latin typeface="+mj-lt"/>
              </a:rPr>
              <a:t> en población infantil?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478E410E-3DF4-431F-AE49-4BB32ACF4498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91200" y="1556792"/>
            <a:ext cx="8064896" cy="475252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AR" sz="2800" dirty="0">
                <a:solidFill>
                  <a:schemeClr val="tx1"/>
                </a:solidFill>
                <a:latin typeface="+mj-lt"/>
              </a:rPr>
              <a:t>Por el amplio impacto en diferentes aspectos de la vida.</a:t>
            </a:r>
          </a:p>
          <a:p>
            <a:pPr algn="just">
              <a:lnSpc>
                <a:spcPct val="150000"/>
              </a:lnSpc>
            </a:pPr>
            <a:r>
              <a:rPr lang="es-AR" sz="2800" dirty="0">
                <a:solidFill>
                  <a:schemeClr val="tx1"/>
                </a:solidFill>
                <a:latin typeface="+mj-lt"/>
              </a:rPr>
              <a:t>Por la escasez de estudios empíricos.</a:t>
            </a:r>
          </a:p>
          <a:p>
            <a:pPr algn="just">
              <a:lnSpc>
                <a:spcPct val="150000"/>
              </a:lnSpc>
            </a:pPr>
            <a:r>
              <a:rPr lang="es-AR" sz="2800" dirty="0">
                <a:solidFill>
                  <a:schemeClr val="tx1"/>
                </a:solidFill>
                <a:latin typeface="+mj-lt"/>
              </a:rPr>
              <a:t>Para el desarrollo de estrategias de intervención que permitan la transición de un mentalidad fija a la de cambio.</a:t>
            </a:r>
          </a:p>
          <a:p>
            <a:pPr>
              <a:lnSpc>
                <a:spcPct val="200000"/>
              </a:lnSpc>
            </a:pPr>
            <a:endParaRPr lang="es-AR" dirty="0"/>
          </a:p>
          <a:p>
            <a:endParaRPr lang="es-AR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2860AC2E-1C90-4EC2-B71F-21FC852DD6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lang="es-AR"/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B665882F-1D5F-49D0-B03E-CD16980896CF}"/>
              </a:ext>
            </a:extLst>
          </p:cNvPr>
          <p:cNvSpPr txBox="1"/>
          <p:nvPr/>
        </p:nvSpPr>
        <p:spPr>
          <a:xfrm>
            <a:off x="827584" y="2924944"/>
            <a:ext cx="7488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53068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36060760-6286-43F5-9B8F-9BDDF048A9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1020215"/>
            <a:ext cx="8071047" cy="4280993"/>
          </a:xfrm>
        </p:spPr>
        <p:txBody>
          <a:bodyPr/>
          <a:lstStyle/>
          <a:p>
            <a:pPr algn="l"/>
            <a:r>
              <a:rPr lang="es-AR" sz="4000" dirty="0">
                <a:solidFill>
                  <a:schemeClr val="tx1"/>
                </a:solidFill>
                <a:latin typeface="+mj-lt"/>
              </a:rPr>
              <a:t>¿Existe relación entre los tipos de mentalidades y el género?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2AFF3F73-6DF7-4C4F-B1B8-C80E47C977D3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8594725" y="6446838"/>
            <a:ext cx="549275" cy="411162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lang="es-AR"/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03E0E652-758C-4D34-A67A-89E63206313A}"/>
              </a:ext>
            </a:extLst>
          </p:cNvPr>
          <p:cNvSpPr txBox="1"/>
          <p:nvPr/>
        </p:nvSpPr>
        <p:spPr>
          <a:xfrm>
            <a:off x="2094012" y="1198896"/>
            <a:ext cx="4604320" cy="1015663"/>
          </a:xfrm>
          <a:prstGeom prst="rect">
            <a:avLst/>
          </a:prstGeom>
          <a:solidFill>
            <a:srgbClr val="C7F464"/>
          </a:solidFill>
        </p:spPr>
        <p:txBody>
          <a:bodyPr wrap="square" rtlCol="0">
            <a:spAutoFit/>
          </a:bodyPr>
          <a:lstStyle/>
          <a:p>
            <a:r>
              <a:rPr lang="es-AR" sz="6000" b="1" dirty="0">
                <a:solidFill>
                  <a:srgbClr val="4ECDC4"/>
                </a:solidFill>
              </a:rPr>
              <a:t>PROBLEMA</a:t>
            </a:r>
          </a:p>
        </p:txBody>
      </p:sp>
      <p:sp>
        <p:nvSpPr>
          <p:cNvPr id="10" name="Flecha: hacia abajo 9">
            <a:extLst>
              <a:ext uri="{FF2B5EF4-FFF2-40B4-BE49-F238E27FC236}">
                <a16:creationId xmlns="" xmlns:a16="http://schemas.microsoft.com/office/drawing/2014/main" id="{81594868-A70E-4B5E-840F-EB35E8A42F0C}"/>
              </a:ext>
            </a:extLst>
          </p:cNvPr>
          <p:cNvSpPr/>
          <p:nvPr/>
        </p:nvSpPr>
        <p:spPr>
          <a:xfrm>
            <a:off x="3928120" y="2393240"/>
            <a:ext cx="936104" cy="1113219"/>
          </a:xfrm>
          <a:prstGeom prst="downArrow">
            <a:avLst/>
          </a:prstGeom>
          <a:solidFill>
            <a:srgbClr val="4ECDC4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57551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A499C684-1B60-4667-A870-755A47158F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 lang="es-AR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9150F5D7-A759-4BAB-BF39-A854CCCF5C0E}"/>
              </a:ext>
            </a:extLst>
          </p:cNvPr>
          <p:cNvSpPr/>
          <p:nvPr/>
        </p:nvSpPr>
        <p:spPr>
          <a:xfrm>
            <a:off x="755576" y="1484784"/>
            <a:ext cx="18002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="" xmlns:a16="http://schemas.microsoft.com/office/drawing/2014/main" id="{CA7FA630-09DB-476B-9E6D-555DB9E77437}"/>
              </a:ext>
            </a:extLst>
          </p:cNvPr>
          <p:cNvSpPr/>
          <p:nvPr/>
        </p:nvSpPr>
        <p:spPr>
          <a:xfrm>
            <a:off x="611560" y="568930"/>
            <a:ext cx="7488832" cy="1080120"/>
          </a:xfrm>
          <a:prstGeom prst="round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AR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Tipo de mentalidad fija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="" xmlns:a16="http://schemas.microsoft.com/office/drawing/2014/main" id="{B3CEF724-5357-4CA1-87BA-25B9D832EE51}"/>
              </a:ext>
            </a:extLst>
          </p:cNvPr>
          <p:cNvSpPr/>
          <p:nvPr/>
        </p:nvSpPr>
        <p:spPr>
          <a:xfrm>
            <a:off x="611560" y="3264735"/>
            <a:ext cx="7488832" cy="1080120"/>
          </a:xfrm>
          <a:prstGeom prst="roundRect">
            <a:avLst/>
          </a:prstGeom>
          <a:ln>
            <a:solidFill>
              <a:srgbClr val="4ECDC4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AR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Tipo de mentalidad de cambio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="" xmlns:a16="http://schemas.microsoft.com/office/drawing/2014/main" id="{5E0E6A40-3C2D-4DF4-89BC-75D0ADA0A25E}"/>
              </a:ext>
            </a:extLst>
          </p:cNvPr>
          <p:cNvSpPr txBox="1"/>
          <p:nvPr/>
        </p:nvSpPr>
        <p:spPr>
          <a:xfrm>
            <a:off x="611560" y="2149970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4000" dirty="0">
                <a:solidFill>
                  <a:schemeClr val="tx1"/>
                </a:solidFill>
              </a:rPr>
              <a:t>Género femenino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="" xmlns:a16="http://schemas.microsoft.com/office/drawing/2014/main" id="{A625E7E2-0CB3-4FBE-8768-2581F2A1DC2C}"/>
              </a:ext>
            </a:extLst>
          </p:cNvPr>
          <p:cNvSpPr txBox="1"/>
          <p:nvPr/>
        </p:nvSpPr>
        <p:spPr>
          <a:xfrm>
            <a:off x="730236" y="4657205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4000" dirty="0">
                <a:solidFill>
                  <a:schemeClr val="tx1"/>
                </a:solidFill>
              </a:rPr>
              <a:t>Género masculino</a:t>
            </a:r>
          </a:p>
        </p:txBody>
      </p:sp>
    </p:spTree>
    <p:extLst>
      <p:ext uri="{BB962C8B-B14F-4D97-AF65-F5344CB8AC3E}">
        <p14:creationId xmlns:p14="http://schemas.microsoft.com/office/powerpoint/2010/main" xmlns="" val="315075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3568EBB5-F770-4890-AC5C-53042E88FE8F}"/>
              </a:ext>
            </a:extLst>
          </p:cNvPr>
          <p:cNvSpPr/>
          <p:nvPr/>
        </p:nvSpPr>
        <p:spPr>
          <a:xfrm>
            <a:off x="611560" y="1466399"/>
            <a:ext cx="1796378" cy="260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611560" y="116632"/>
            <a:ext cx="8208911" cy="129614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en" sz="4000" dirty="0" err="1">
                <a:solidFill>
                  <a:schemeClr val="tx1"/>
                </a:solidFill>
                <a:latin typeface="+mj-lt"/>
              </a:rPr>
              <a:t>Objetivos</a:t>
            </a:r>
            <a:r>
              <a:rPr lang="en" sz="4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" sz="4000" dirty="0" err="1">
                <a:solidFill>
                  <a:schemeClr val="tx1"/>
                </a:solidFill>
                <a:latin typeface="+mj-lt"/>
              </a:rPr>
              <a:t>principales</a:t>
            </a:r>
            <a:r>
              <a:rPr lang="en" sz="4000" dirty="0">
                <a:solidFill>
                  <a:schemeClr val="tx1"/>
                </a:solidFill>
                <a:latin typeface="+mj-lt"/>
              </a:rPr>
              <a:t> del </a:t>
            </a:r>
            <a:r>
              <a:rPr lang="en" sz="4000" dirty="0" err="1">
                <a:solidFill>
                  <a:schemeClr val="tx1"/>
                </a:solidFill>
                <a:latin typeface="+mj-lt"/>
              </a:rPr>
              <a:t>estudio</a:t>
            </a:r>
            <a:endParaRPr sz="4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1415301" y="1958049"/>
            <a:ext cx="6188688" cy="19781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>
              <a:lnSpc>
                <a:spcPct val="150000"/>
              </a:lnSpc>
              <a:buNone/>
            </a:pPr>
            <a:r>
              <a:rPr lang="es-AR" sz="2400" i="1" u="sng" dirty="0">
                <a:solidFill>
                  <a:schemeClr val="tx1"/>
                </a:solidFill>
                <a:latin typeface="+mn-lt"/>
              </a:rPr>
              <a:t>Objetivo general </a:t>
            </a:r>
            <a:endParaRPr lang="es-AR" sz="2400" u="sng" dirty="0">
              <a:solidFill>
                <a:schemeClr val="tx1"/>
              </a:solidFill>
              <a:latin typeface="+mn-lt"/>
              <a:cs typeface="Arial"/>
            </a:endParaRPr>
          </a:p>
          <a:p>
            <a:pPr marL="101600" indent="0" algn="just">
              <a:lnSpc>
                <a:spcPct val="150000"/>
              </a:lnSpc>
              <a:buNone/>
            </a:pPr>
            <a:r>
              <a:rPr lang="es-AR" sz="2400" dirty="0">
                <a:solidFill>
                  <a:schemeClr val="tx1"/>
                </a:solidFill>
                <a:latin typeface="+mn-lt"/>
              </a:rPr>
              <a:t> Explorar las relaciones entre mentalidad de cambio y fija y el género en niños escolarizados de 8 a 12 años </a:t>
            </a:r>
            <a:endParaRPr lang="es-AR" sz="2400" dirty="0">
              <a:solidFill>
                <a:schemeClr val="tx1"/>
              </a:solidFill>
              <a:latin typeface="+mn-lt"/>
              <a:cs typeface="Arial"/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0" name="Shape 130"/>
          <p:cNvSpPr txBox="1">
            <a:spLocks noGrp="1"/>
          </p:cNvSpPr>
          <p:nvPr>
            <p:ph type="body" idx="3"/>
          </p:nvPr>
        </p:nvSpPr>
        <p:spPr>
          <a:xfrm>
            <a:off x="1380226" y="4474578"/>
            <a:ext cx="6223755" cy="2049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 algn="just">
              <a:lnSpc>
                <a:spcPct val="150000"/>
              </a:lnSpc>
              <a:buNone/>
            </a:pPr>
            <a:r>
              <a:rPr lang="es-AR" sz="2400" i="1" u="sng" dirty="0">
                <a:solidFill>
                  <a:schemeClr val="tx1"/>
                </a:solidFill>
                <a:latin typeface="+mn-lt"/>
              </a:rPr>
              <a:t>Objetivo específico </a:t>
            </a:r>
            <a:endParaRPr lang="es-AR" sz="2400" u="sng" dirty="0">
              <a:solidFill>
                <a:schemeClr val="tx1"/>
              </a:solidFill>
              <a:latin typeface="+mn-lt"/>
            </a:endParaRPr>
          </a:p>
          <a:p>
            <a:pPr marL="101600" indent="0" algn="just">
              <a:lnSpc>
                <a:spcPct val="150000"/>
              </a:lnSpc>
              <a:buNone/>
            </a:pPr>
            <a:r>
              <a:rPr lang="es-AR" sz="2400" dirty="0">
                <a:solidFill>
                  <a:schemeClr val="tx1"/>
                </a:solidFill>
                <a:latin typeface="+mn-lt"/>
              </a:rPr>
              <a:t> Evaluar si existen diferencias en el tipo de mentalidad según el género </a:t>
            </a:r>
          </a:p>
          <a:p>
            <a:pPr marL="0" lvl="0" indent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dirty="0">
              <a:latin typeface="+mn-lt"/>
            </a:endParaRPr>
          </a:p>
        </p:txBody>
      </p:sp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8556775" y="6446177"/>
            <a:ext cx="548700" cy="4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/>
          </a:p>
        </p:txBody>
      </p:sp>
      <p:cxnSp>
        <p:nvCxnSpPr>
          <p:cNvPr id="9" name="Conector recto 8">
            <a:extLst>
              <a:ext uri="{FF2B5EF4-FFF2-40B4-BE49-F238E27FC236}">
                <a16:creationId xmlns="" xmlns:a16="http://schemas.microsoft.com/office/drawing/2014/main" id="{42B4F23C-B34B-4F1E-9858-6360B76D0C4D}"/>
              </a:ext>
            </a:extLst>
          </p:cNvPr>
          <p:cNvCxnSpPr>
            <a:cxnSpLocks/>
          </p:cNvCxnSpPr>
          <p:nvPr/>
        </p:nvCxnSpPr>
        <p:spPr>
          <a:xfrm>
            <a:off x="827584" y="2492896"/>
            <a:ext cx="639688" cy="0"/>
          </a:xfrm>
          <a:prstGeom prst="line">
            <a:avLst/>
          </a:prstGeom>
          <a:ln w="76200">
            <a:solidFill>
              <a:srgbClr val="C7F46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="" xmlns:a16="http://schemas.microsoft.com/office/drawing/2014/main" id="{C34ED7A8-13F4-4ABD-82EB-FE2D9DE1FB35}"/>
              </a:ext>
            </a:extLst>
          </p:cNvPr>
          <p:cNvCxnSpPr>
            <a:cxnSpLocks/>
          </p:cNvCxnSpPr>
          <p:nvPr/>
        </p:nvCxnSpPr>
        <p:spPr>
          <a:xfrm>
            <a:off x="827584" y="4941168"/>
            <a:ext cx="639688" cy="0"/>
          </a:xfrm>
          <a:prstGeom prst="line">
            <a:avLst/>
          </a:prstGeom>
          <a:ln w="76200">
            <a:solidFill>
              <a:srgbClr val="C7F46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" name="Conector recto 2">
            <a:extLst>
              <a:ext uri="{FF2B5EF4-FFF2-40B4-BE49-F238E27FC236}">
                <a16:creationId xmlns="" xmlns:a16="http://schemas.microsoft.com/office/drawing/2014/main" id="{DC3D3F5F-AC91-47E3-8293-7A01E0617B4E}"/>
              </a:ext>
            </a:extLst>
          </p:cNvPr>
          <p:cNvCxnSpPr>
            <a:cxnSpLocks/>
          </p:cNvCxnSpPr>
          <p:nvPr/>
        </p:nvCxnSpPr>
        <p:spPr>
          <a:xfrm>
            <a:off x="827584" y="1422837"/>
            <a:ext cx="0" cy="3518331"/>
          </a:xfrm>
          <a:prstGeom prst="line">
            <a:avLst/>
          </a:prstGeom>
          <a:ln w="76200">
            <a:solidFill>
              <a:srgbClr val="4ECDC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="" xmlns:a16="http://schemas.microsoft.com/office/drawing/2014/main" id="{67FD1252-F50A-43D1-BD0B-60295278EA77}"/>
              </a:ext>
            </a:extLst>
          </p:cNvPr>
          <p:cNvCxnSpPr>
            <a:cxnSpLocks/>
          </p:cNvCxnSpPr>
          <p:nvPr/>
        </p:nvCxnSpPr>
        <p:spPr>
          <a:xfrm flipH="1">
            <a:off x="827584" y="1422837"/>
            <a:ext cx="7848872" cy="0"/>
          </a:xfrm>
          <a:prstGeom prst="line">
            <a:avLst/>
          </a:prstGeom>
          <a:ln w="76200">
            <a:solidFill>
              <a:srgbClr val="4ECDC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626033" y="436599"/>
            <a:ext cx="7913248" cy="95944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4400" dirty="0">
                <a:solidFill>
                  <a:schemeClr val="tx1"/>
                </a:solidFill>
                <a:latin typeface="+mj-lt"/>
              </a:rPr>
              <a:t>Hipótesis de investigación</a:t>
            </a:r>
            <a:endParaRPr sz="4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784291" y="2579748"/>
            <a:ext cx="7200799" cy="273630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1" algn="just"/>
            <a:r>
              <a:rPr lang="es-AR" sz="2400" dirty="0">
                <a:solidFill>
                  <a:schemeClr val="tx1"/>
                </a:solidFill>
                <a:latin typeface="+mj-lt"/>
              </a:rPr>
              <a:t>Existe una relación entre el tipo de mentalidad y el género. </a:t>
            </a:r>
          </a:p>
          <a:p>
            <a:pPr lvl="1" algn="just"/>
            <a:r>
              <a:rPr lang="es-AR" sz="2400" dirty="0">
                <a:solidFill>
                  <a:schemeClr val="tx1"/>
                </a:solidFill>
                <a:latin typeface="+mj-lt"/>
              </a:rPr>
              <a:t>Existe una relación entre el género femenino y el tipo de mentalidad fija, así como existe una relación entre el género masculino y el tipo de mentalidad de crecimiento.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endParaRPr dirty="0">
              <a:latin typeface="+mj-lt"/>
            </a:endParaRPr>
          </a:p>
        </p:txBody>
      </p:sp>
      <p:grpSp>
        <p:nvGrpSpPr>
          <p:cNvPr id="139" name="Shape 139"/>
          <p:cNvGrpSpPr/>
          <p:nvPr/>
        </p:nvGrpSpPr>
        <p:grpSpPr>
          <a:xfrm>
            <a:off x="643527" y="1815737"/>
            <a:ext cx="7913248" cy="3873691"/>
            <a:chOff x="3782700" y="1538287"/>
            <a:chExt cx="1578600" cy="1578601"/>
          </a:xfrm>
        </p:grpSpPr>
        <p:sp>
          <p:nvSpPr>
            <p:cNvPr id="140" name="Shape 140"/>
            <p:cNvSpPr/>
            <p:nvPr/>
          </p:nvSpPr>
          <p:spPr>
            <a:xfrm>
              <a:off x="3782700" y="2812576"/>
              <a:ext cx="299059" cy="304312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Shape 141"/>
            <p:cNvSpPr/>
            <p:nvPr/>
          </p:nvSpPr>
          <p:spPr>
            <a:xfrm rot="16200000">
              <a:off x="5046253" y="2801840"/>
              <a:ext cx="304313" cy="325781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 rot="5400000">
              <a:off x="3780074" y="1540913"/>
              <a:ext cx="304311" cy="299059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Shape 143"/>
            <p:cNvSpPr/>
            <p:nvPr/>
          </p:nvSpPr>
          <p:spPr>
            <a:xfrm rot="10800000">
              <a:off x="5035519" y="1538287"/>
              <a:ext cx="325781" cy="304311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4" name="Shape 144"/>
          <p:cNvSpPr txBox="1">
            <a:spLocks noGrp="1"/>
          </p:cNvSpPr>
          <p:nvPr>
            <p:ph type="sldNum" idx="12"/>
          </p:nvPr>
        </p:nvSpPr>
        <p:spPr>
          <a:xfrm>
            <a:off x="8556775" y="6446177"/>
            <a:ext cx="548700" cy="4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/>
          </a:p>
        </p:txBody>
      </p:sp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491E97A0-780D-4FA8-9FC4-1D581C0EFF93}"/>
              </a:ext>
            </a:extLst>
          </p:cNvPr>
          <p:cNvSpPr/>
          <p:nvPr/>
        </p:nvSpPr>
        <p:spPr>
          <a:xfrm>
            <a:off x="650274" y="1265586"/>
            <a:ext cx="1728799" cy="5527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D30B2D9-F821-4D50-A863-012FDF2EAD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 lang="es-AR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0F5C6028-EADC-4D68-82EC-7C2AE3F5E3F3}"/>
              </a:ext>
            </a:extLst>
          </p:cNvPr>
          <p:cNvSpPr/>
          <p:nvPr/>
        </p:nvSpPr>
        <p:spPr>
          <a:xfrm>
            <a:off x="0" y="0"/>
            <a:ext cx="9144000" cy="2420888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0E04E513-031C-4EA8-A7CB-94EFB5DCBC31}"/>
              </a:ext>
            </a:extLst>
          </p:cNvPr>
          <p:cNvSpPr txBox="1"/>
          <p:nvPr/>
        </p:nvSpPr>
        <p:spPr>
          <a:xfrm>
            <a:off x="665566" y="2707594"/>
            <a:ext cx="781286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6800" b="1" dirty="0">
                <a:solidFill>
                  <a:schemeClr val="bg1"/>
                </a:solidFill>
              </a:rPr>
              <a:t>METODOLOGIA</a:t>
            </a:r>
          </a:p>
        </p:txBody>
      </p:sp>
    </p:spTree>
    <p:extLst>
      <p:ext uri="{BB962C8B-B14F-4D97-AF65-F5344CB8AC3E}">
        <p14:creationId xmlns:p14="http://schemas.microsoft.com/office/powerpoint/2010/main" xmlns="" val="291370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ector recto 23">
            <a:extLst>
              <a:ext uri="{FF2B5EF4-FFF2-40B4-BE49-F238E27FC236}">
                <a16:creationId xmlns="" xmlns:a16="http://schemas.microsoft.com/office/drawing/2014/main" id="{5BE30D61-3E26-4FEB-BFAE-4E6EB1D94538}"/>
              </a:ext>
            </a:extLst>
          </p:cNvPr>
          <p:cNvCxnSpPr>
            <a:cxnSpLocks/>
          </p:cNvCxnSpPr>
          <p:nvPr/>
        </p:nvCxnSpPr>
        <p:spPr>
          <a:xfrm>
            <a:off x="2195736" y="5074954"/>
            <a:ext cx="620324" cy="0"/>
          </a:xfrm>
          <a:prstGeom prst="line">
            <a:avLst/>
          </a:prstGeom>
          <a:ln w="76200">
            <a:solidFill>
              <a:srgbClr val="C7F46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="" xmlns:a16="http://schemas.microsoft.com/office/drawing/2014/main" id="{52031094-B551-4BF1-A5DD-BBAD60B595B7}"/>
              </a:ext>
            </a:extLst>
          </p:cNvPr>
          <p:cNvCxnSpPr>
            <a:cxnSpLocks/>
          </p:cNvCxnSpPr>
          <p:nvPr/>
        </p:nvCxnSpPr>
        <p:spPr>
          <a:xfrm>
            <a:off x="2195736" y="4251977"/>
            <a:ext cx="639688" cy="0"/>
          </a:xfrm>
          <a:prstGeom prst="line">
            <a:avLst/>
          </a:prstGeom>
          <a:ln w="76200">
            <a:solidFill>
              <a:srgbClr val="C7F46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="" xmlns:a16="http://schemas.microsoft.com/office/drawing/2014/main" id="{188F971D-1069-4DD5-86ED-CA53950B6983}"/>
              </a:ext>
            </a:extLst>
          </p:cNvPr>
          <p:cNvSpPr/>
          <p:nvPr/>
        </p:nvSpPr>
        <p:spPr>
          <a:xfrm>
            <a:off x="687384" y="1465795"/>
            <a:ext cx="1796378" cy="2607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6AD0D7DF-6A4D-4F1F-A1E0-31E9040CA96D}"/>
              </a:ext>
            </a:extLst>
          </p:cNvPr>
          <p:cNvCxnSpPr>
            <a:cxnSpLocks/>
          </p:cNvCxnSpPr>
          <p:nvPr/>
        </p:nvCxnSpPr>
        <p:spPr>
          <a:xfrm>
            <a:off x="2176372" y="3324556"/>
            <a:ext cx="639688" cy="0"/>
          </a:xfrm>
          <a:prstGeom prst="line">
            <a:avLst/>
          </a:prstGeom>
          <a:ln w="76200">
            <a:solidFill>
              <a:srgbClr val="C7F46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="" xmlns:a16="http://schemas.microsoft.com/office/drawing/2014/main" id="{8135834F-4461-419F-A6A7-1F76F8283C1B}"/>
              </a:ext>
            </a:extLst>
          </p:cNvPr>
          <p:cNvCxnSpPr>
            <a:cxnSpLocks/>
          </p:cNvCxnSpPr>
          <p:nvPr/>
        </p:nvCxnSpPr>
        <p:spPr>
          <a:xfrm>
            <a:off x="2195736" y="2470354"/>
            <a:ext cx="639688" cy="0"/>
          </a:xfrm>
          <a:prstGeom prst="line">
            <a:avLst/>
          </a:prstGeom>
          <a:ln w="76200">
            <a:solidFill>
              <a:srgbClr val="C7F46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C08D36E-FA91-4D4A-B7CD-BDBE0128F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059" y="623663"/>
            <a:ext cx="7869391" cy="887436"/>
          </a:xfrm>
        </p:spPr>
        <p:txBody>
          <a:bodyPr/>
          <a:lstStyle/>
          <a:p>
            <a:pPr algn="ctr"/>
            <a:r>
              <a:rPr lang="es-AR" sz="4400" dirty="0">
                <a:solidFill>
                  <a:schemeClr val="tx1"/>
                </a:solidFill>
                <a:latin typeface="+mj-lt"/>
              </a:rPr>
              <a:t>El diseño de la investigación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9F5F854E-149D-494D-A502-0F54BD615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78708" y="1863128"/>
            <a:ext cx="6375982" cy="887436"/>
          </a:xfrm>
        </p:spPr>
        <p:txBody>
          <a:bodyPr/>
          <a:lstStyle/>
          <a:p>
            <a:pPr marL="76200" indent="0" algn="just">
              <a:lnSpc>
                <a:spcPct val="150000"/>
              </a:lnSpc>
              <a:buNone/>
            </a:pPr>
            <a:r>
              <a:rPr lang="es-AR" sz="3800" dirty="0">
                <a:solidFill>
                  <a:schemeClr val="tx1"/>
                </a:solidFill>
                <a:latin typeface="+mn-lt"/>
              </a:rPr>
              <a:t>Cuantitativa </a:t>
            </a:r>
          </a:p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C9884753-266C-4BD9-891B-EF301C18C8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 lang="es-AR"/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6C9A3BDF-2726-4F3C-85A4-5453BA228899}"/>
              </a:ext>
            </a:extLst>
          </p:cNvPr>
          <p:cNvSpPr txBox="1"/>
          <p:nvPr/>
        </p:nvSpPr>
        <p:spPr>
          <a:xfrm>
            <a:off x="2987025" y="2986002"/>
            <a:ext cx="337741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800" dirty="0">
                <a:latin typeface="+mn-lt"/>
              </a:rPr>
              <a:t>Descriptiva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="" xmlns:a16="http://schemas.microsoft.com/office/drawing/2014/main" id="{56C92465-43B1-4F83-870C-FAB351C82975}"/>
              </a:ext>
            </a:extLst>
          </p:cNvPr>
          <p:cNvCxnSpPr>
            <a:cxnSpLocks/>
          </p:cNvCxnSpPr>
          <p:nvPr/>
        </p:nvCxnSpPr>
        <p:spPr>
          <a:xfrm flipH="1">
            <a:off x="768738" y="1681482"/>
            <a:ext cx="7828712" cy="0"/>
          </a:xfrm>
          <a:prstGeom prst="line">
            <a:avLst/>
          </a:prstGeom>
          <a:ln w="76200">
            <a:solidFill>
              <a:srgbClr val="4ECDC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="" xmlns:a16="http://schemas.microsoft.com/office/drawing/2014/main" id="{EC9E3BF6-7FA0-4CA4-B629-F63AA550FB58}"/>
              </a:ext>
            </a:extLst>
          </p:cNvPr>
          <p:cNvCxnSpPr>
            <a:cxnSpLocks/>
          </p:cNvCxnSpPr>
          <p:nvPr/>
        </p:nvCxnSpPr>
        <p:spPr>
          <a:xfrm flipH="1">
            <a:off x="2176372" y="1704024"/>
            <a:ext cx="19364" cy="3370930"/>
          </a:xfrm>
          <a:prstGeom prst="line">
            <a:avLst/>
          </a:prstGeom>
          <a:ln w="76200">
            <a:solidFill>
              <a:srgbClr val="4ECDC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="" xmlns:a16="http://schemas.microsoft.com/office/drawing/2014/main" id="{6B6B1D7F-4EE2-4705-BE35-AC10504E06DC}"/>
              </a:ext>
            </a:extLst>
          </p:cNvPr>
          <p:cNvSpPr txBox="1"/>
          <p:nvPr/>
        </p:nvSpPr>
        <p:spPr>
          <a:xfrm>
            <a:off x="2974048" y="3913423"/>
            <a:ext cx="337741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800" dirty="0">
                <a:latin typeface="+mn-lt"/>
              </a:rPr>
              <a:t>Correlacional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="" xmlns:a16="http://schemas.microsoft.com/office/drawing/2014/main" id="{97443931-898A-424B-8756-551B186AC7A1}"/>
              </a:ext>
            </a:extLst>
          </p:cNvPr>
          <p:cNvSpPr txBox="1"/>
          <p:nvPr/>
        </p:nvSpPr>
        <p:spPr>
          <a:xfrm>
            <a:off x="2992726" y="4736400"/>
            <a:ext cx="337741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800">
                <a:latin typeface="+mn-lt"/>
              </a:rPr>
              <a:t>Transversal</a:t>
            </a:r>
            <a:endParaRPr lang="es-AR" sz="3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0669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99F840-D624-4823-886B-17FC48085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476672"/>
            <a:ext cx="7841240" cy="815428"/>
          </a:xfrm>
        </p:spPr>
        <p:txBody>
          <a:bodyPr/>
          <a:lstStyle/>
          <a:p>
            <a:pPr algn="ctr"/>
            <a:r>
              <a:rPr lang="es-AR" sz="4000" dirty="0">
                <a:solidFill>
                  <a:schemeClr val="tx1"/>
                </a:solidFill>
                <a:latin typeface="+mj-lt"/>
              </a:rPr>
              <a:t>Instrumento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F89BB86-002C-4B3A-B1F3-D12AA43B9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552" y="1844824"/>
            <a:ext cx="8280920" cy="446449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AR" sz="2800" u="sng" dirty="0">
                <a:solidFill>
                  <a:schemeClr val="tx1"/>
                </a:solidFill>
                <a:latin typeface="+mj-lt"/>
              </a:rPr>
              <a:t>Cuestionario </a:t>
            </a:r>
            <a:r>
              <a:rPr lang="es-AR" sz="2800" i="1" u="sng" dirty="0" err="1">
                <a:solidFill>
                  <a:schemeClr val="tx1"/>
                </a:solidFill>
                <a:latin typeface="+mj-lt"/>
              </a:rPr>
              <a:t>Mindset</a:t>
            </a:r>
            <a:r>
              <a:rPr lang="es-AR" sz="2800" i="1" u="sng" dirty="0">
                <a:solidFill>
                  <a:schemeClr val="tx1"/>
                </a:solidFill>
                <a:latin typeface="+mj-lt"/>
              </a:rPr>
              <a:t>:</a:t>
            </a:r>
            <a:r>
              <a:rPr lang="es-AR" sz="2800" dirty="0">
                <a:solidFill>
                  <a:schemeClr val="tx1"/>
                </a:solidFill>
                <a:latin typeface="+mj-lt"/>
              </a:rPr>
              <a:t> Para evaluar los tipos de mentalidad se utilizó una escala tipo </a:t>
            </a:r>
            <a:r>
              <a:rPr lang="es-AR" sz="2800">
                <a:solidFill>
                  <a:schemeClr val="tx1"/>
                </a:solidFill>
                <a:latin typeface="+mj-lt"/>
              </a:rPr>
              <a:t>Likert de 5  </a:t>
            </a:r>
            <a:r>
              <a:rPr lang="es-AR" sz="2800" dirty="0">
                <a:solidFill>
                  <a:schemeClr val="tx1"/>
                </a:solidFill>
                <a:latin typeface="+mj-lt"/>
              </a:rPr>
              <a:t>puntos (Blackwell, </a:t>
            </a:r>
            <a:r>
              <a:rPr lang="es-AR" sz="2800" dirty="0" err="1">
                <a:solidFill>
                  <a:schemeClr val="tx1"/>
                </a:solidFill>
                <a:latin typeface="+mj-lt"/>
              </a:rPr>
              <a:t>Trzesniewski</a:t>
            </a:r>
            <a:r>
              <a:rPr lang="es-AR" sz="2800" dirty="0">
                <a:solidFill>
                  <a:schemeClr val="tx1"/>
                </a:solidFill>
                <a:latin typeface="+mj-lt"/>
              </a:rPr>
              <a:t> &amp; Dweck 2007)</a:t>
            </a:r>
            <a:endParaRPr lang="es-AR" sz="2800" i="1" u="sng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F1EEF899-5BF6-4D54-8327-19C6B02DFB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17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429854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F3792C4-62A1-41BD-B0EA-AE2109A15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60648"/>
            <a:ext cx="7841240" cy="1031452"/>
          </a:xfrm>
        </p:spPr>
        <p:txBody>
          <a:bodyPr/>
          <a:lstStyle/>
          <a:p>
            <a:pPr algn="ctr"/>
            <a:r>
              <a:rPr lang="es-AR" sz="4000" dirty="0">
                <a:solidFill>
                  <a:schemeClr val="tx1"/>
                </a:solidFill>
                <a:latin typeface="+mj-lt"/>
              </a:rPr>
              <a:t>Procedimiento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BFBC7479-FC0A-45F6-BF76-ECCCA4E82C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AR" sz="2800" dirty="0">
                <a:solidFill>
                  <a:schemeClr val="tx1"/>
                </a:solidFill>
                <a:latin typeface="+mj-lt"/>
              </a:rPr>
              <a:t>Único encuentro entre 20-30 minutos de duración</a:t>
            </a:r>
          </a:p>
          <a:p>
            <a:pPr>
              <a:lnSpc>
                <a:spcPct val="150000"/>
              </a:lnSpc>
            </a:pPr>
            <a:r>
              <a:rPr lang="es-AR" sz="2800" dirty="0">
                <a:solidFill>
                  <a:schemeClr val="tx1"/>
                </a:solidFill>
                <a:latin typeface="+mj-lt"/>
              </a:rPr>
              <a:t>Administración grupal</a:t>
            </a:r>
          </a:p>
          <a:p>
            <a:pPr>
              <a:lnSpc>
                <a:spcPct val="150000"/>
              </a:lnSpc>
            </a:pPr>
            <a:r>
              <a:rPr lang="es-AR" sz="2800" dirty="0">
                <a:solidFill>
                  <a:schemeClr val="tx1"/>
                </a:solidFill>
                <a:latin typeface="+mj-lt"/>
              </a:rPr>
              <a:t>Consentimiento firmado por los padres y acordado con los niños y el docente al momento de la administración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F58C4909-F746-49B5-8BFC-6D8CB5351F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18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3525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AB2D00E-B5D6-420B-8780-1F2DCEB60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27" y="390345"/>
            <a:ext cx="3600400" cy="959444"/>
          </a:xfrm>
        </p:spPr>
        <p:txBody>
          <a:bodyPr/>
          <a:lstStyle/>
          <a:p>
            <a:r>
              <a:rPr lang="es-AR" sz="4000" dirty="0">
                <a:solidFill>
                  <a:schemeClr val="tx1"/>
                </a:solidFill>
                <a:latin typeface="+mj-lt"/>
              </a:rPr>
              <a:t>Participantes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7561FA53-1D61-412F-8446-CC7D32206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38" y="2102556"/>
            <a:ext cx="3456384" cy="252028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AR" sz="2000" i="1" dirty="0">
                <a:solidFill>
                  <a:schemeClr val="tx1"/>
                </a:solidFill>
                <a:latin typeface="+mn-lt"/>
              </a:rPr>
              <a:t>N= </a:t>
            </a:r>
            <a:r>
              <a:rPr lang="es-AR" sz="2000" dirty="0">
                <a:solidFill>
                  <a:schemeClr val="tx1"/>
                </a:solidFill>
                <a:latin typeface="+mn-lt"/>
              </a:rPr>
              <a:t>55  (25 varones y 30 mujeres)</a:t>
            </a:r>
          </a:p>
          <a:p>
            <a:pPr algn="just">
              <a:lnSpc>
                <a:spcPct val="150000"/>
              </a:lnSpc>
            </a:pPr>
            <a:r>
              <a:rPr lang="es-AR" sz="2000" dirty="0">
                <a:solidFill>
                  <a:schemeClr val="tx1"/>
                </a:solidFill>
                <a:latin typeface="+mn-lt"/>
              </a:rPr>
              <a:t>Entre 8 y 12 años</a:t>
            </a:r>
          </a:p>
          <a:p>
            <a:pPr algn="just">
              <a:lnSpc>
                <a:spcPct val="150000"/>
              </a:lnSpc>
            </a:pPr>
            <a:r>
              <a:rPr lang="es-AR" sz="2000" dirty="0">
                <a:solidFill>
                  <a:schemeClr val="tx1"/>
                </a:solidFill>
                <a:latin typeface="+mn-lt"/>
              </a:rPr>
              <a:t> (</a:t>
            </a:r>
            <a:r>
              <a:rPr lang="es-AR" sz="2000" i="1" dirty="0">
                <a:solidFill>
                  <a:schemeClr val="tx1"/>
                </a:solidFill>
                <a:latin typeface="+mn-lt"/>
              </a:rPr>
              <a:t>M = </a:t>
            </a:r>
            <a:r>
              <a:rPr lang="es-AR" sz="2000" dirty="0">
                <a:solidFill>
                  <a:schemeClr val="tx1"/>
                </a:solidFill>
                <a:latin typeface="+mn-lt"/>
              </a:rPr>
              <a:t>10.08; </a:t>
            </a:r>
            <a:r>
              <a:rPr lang="es-AR" sz="2000" i="1" dirty="0">
                <a:solidFill>
                  <a:schemeClr val="tx1"/>
                </a:solidFill>
                <a:latin typeface="+mn-lt"/>
              </a:rPr>
              <a:t>DS </a:t>
            </a:r>
            <a:r>
              <a:rPr lang="es-AR" sz="2000" dirty="0">
                <a:solidFill>
                  <a:schemeClr val="tx1"/>
                </a:solidFill>
                <a:latin typeface="+mn-lt"/>
              </a:rPr>
              <a:t>= 1.07)</a:t>
            </a:r>
          </a:p>
          <a:p>
            <a:pPr algn="just">
              <a:lnSpc>
                <a:spcPct val="150000"/>
              </a:lnSpc>
            </a:pPr>
            <a:endParaRPr lang="es-AR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A01B2A01-3CA1-4893-83C9-A718304963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19</a:t>
            </a:fld>
            <a:endParaRPr lang="es-AR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FFFD9A8-A081-458C-AEE2-C0711B238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422" y="1815254"/>
            <a:ext cx="5380934" cy="318390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8AADCE1-6A29-4B07-B71B-90A124E011BB}"/>
              </a:ext>
            </a:extLst>
          </p:cNvPr>
          <p:cNvSpPr txBox="1"/>
          <p:nvPr/>
        </p:nvSpPr>
        <p:spPr>
          <a:xfrm>
            <a:off x="668827" y="5300409"/>
            <a:ext cx="8280920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s-MX" sz="2200" dirty="0">
                <a:solidFill>
                  <a:schemeClr val="tx1"/>
                </a:solidFill>
                <a:latin typeface="+mj-lt"/>
              </a:rPr>
              <a:t>La muestra fue dividida en 4 grupos de tercer a sexto grado de una institución de gestión privada</a:t>
            </a:r>
            <a:endParaRPr lang="es-AR" sz="2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2CDDE865-7310-44B5-899F-38A69AF6B381}"/>
              </a:ext>
            </a:extLst>
          </p:cNvPr>
          <p:cNvSpPr/>
          <p:nvPr/>
        </p:nvSpPr>
        <p:spPr>
          <a:xfrm>
            <a:off x="0" y="0"/>
            <a:ext cx="19425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77370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821226" y="140964"/>
            <a:ext cx="7761600" cy="9773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4000" dirty="0">
                <a:latin typeface="+mj-lt"/>
              </a:rPr>
              <a:t>¿Qué es </a:t>
            </a:r>
            <a:r>
              <a:rPr lang="es-AR" sz="4000" i="1" dirty="0" err="1">
                <a:latin typeface="+mj-lt"/>
              </a:rPr>
              <a:t>Mindset</a:t>
            </a:r>
            <a:r>
              <a:rPr lang="es-AR" sz="4000" dirty="0">
                <a:latin typeface="+mj-lt"/>
              </a:rPr>
              <a:t>?</a:t>
            </a:r>
            <a:endParaRPr sz="4000" dirty="0">
              <a:latin typeface="+mj-lt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  <p:sp>
        <p:nvSpPr>
          <p:cNvPr id="68" name="Shape 68"/>
          <p:cNvSpPr txBox="1"/>
          <p:nvPr/>
        </p:nvSpPr>
        <p:spPr>
          <a:xfrm>
            <a:off x="1420835" y="1740248"/>
            <a:ext cx="6421197" cy="2449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50000"/>
              </a:lnSpc>
              <a:spcBef>
                <a:spcPts val="600"/>
              </a:spcBef>
            </a:pPr>
            <a:r>
              <a:rPr lang="es-AR" sz="2000" dirty="0">
                <a:latin typeface="+mj-lt"/>
              </a:rPr>
              <a:t>Las teorías implícitas de la mente son creencias sobre los factores causales a los que les atribuimos nuestros éxitos y fracasos. Así, la mentalidad de una persona puede obstaculizar (si es fija) o facilitar (si es de cambio) los aprendizajes a lo largo de la vida.</a:t>
            </a: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endParaRPr sz="2000" dirty="0">
              <a:solidFill>
                <a:srgbClr val="454F5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0" name="Shape 70"/>
          <p:cNvSpPr txBox="1"/>
          <p:nvPr/>
        </p:nvSpPr>
        <p:spPr>
          <a:xfrm>
            <a:off x="563893" y="4891406"/>
            <a:ext cx="7992882" cy="1584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>
              <a:lnSpc>
                <a:spcPct val="150000"/>
              </a:lnSpc>
              <a:spcBef>
                <a:spcPts val="1000"/>
              </a:spcBef>
            </a:pPr>
            <a:r>
              <a:rPr lang="es-AR" sz="2000" dirty="0">
                <a:solidFill>
                  <a:schemeClr val="tx1"/>
                </a:solidFill>
                <a:latin typeface="+mj-lt"/>
              </a:rPr>
              <a:t> Son teorías implícitas debido a que normalmente no las hacemos conscientes, y son teorías del sentido común, porque son explicativas de eventos cotidianos.</a:t>
            </a:r>
            <a:endParaRPr sz="2000" dirty="0">
              <a:solidFill>
                <a:schemeClr val="tx1"/>
              </a:solidFill>
              <a:latin typeface="+mj-lt"/>
              <a:ea typeface="Montserrat"/>
              <a:cs typeface="Montserrat"/>
              <a:sym typeface="Montserrat"/>
            </a:endParaRPr>
          </a:p>
        </p:txBody>
      </p:sp>
      <p:grpSp>
        <p:nvGrpSpPr>
          <p:cNvPr id="8" name="Shape 108">
            <a:extLst>
              <a:ext uri="{FF2B5EF4-FFF2-40B4-BE49-F238E27FC236}">
                <a16:creationId xmlns="" xmlns:a16="http://schemas.microsoft.com/office/drawing/2014/main" id="{DE757929-92A7-4447-96C0-78F04698FEED}"/>
              </a:ext>
            </a:extLst>
          </p:cNvPr>
          <p:cNvGrpSpPr/>
          <p:nvPr/>
        </p:nvGrpSpPr>
        <p:grpSpPr>
          <a:xfrm>
            <a:off x="764076" y="1412776"/>
            <a:ext cx="7678720" cy="3312368"/>
            <a:chOff x="3782700" y="1538287"/>
            <a:chExt cx="1578599" cy="1578601"/>
          </a:xfrm>
        </p:grpSpPr>
        <p:sp>
          <p:nvSpPr>
            <p:cNvPr id="9" name="Shape 109">
              <a:extLst>
                <a:ext uri="{FF2B5EF4-FFF2-40B4-BE49-F238E27FC236}">
                  <a16:creationId xmlns="" xmlns:a16="http://schemas.microsoft.com/office/drawing/2014/main" id="{9E32A2D3-9FC1-49AA-B8FE-C5C4A030EC4D}"/>
                </a:ext>
              </a:extLst>
            </p:cNvPr>
            <p:cNvSpPr/>
            <p:nvPr/>
          </p:nvSpPr>
          <p:spPr>
            <a:xfrm>
              <a:off x="3782700" y="2886880"/>
              <a:ext cx="332875" cy="230008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Shape 110">
              <a:extLst>
                <a:ext uri="{FF2B5EF4-FFF2-40B4-BE49-F238E27FC236}">
                  <a16:creationId xmlns="" xmlns:a16="http://schemas.microsoft.com/office/drawing/2014/main" id="{2E9B8457-0C9F-476A-9FBE-F385DFF21063}"/>
                </a:ext>
              </a:extLst>
            </p:cNvPr>
            <p:cNvSpPr/>
            <p:nvPr/>
          </p:nvSpPr>
          <p:spPr>
            <a:xfrm rot="16200000">
              <a:off x="5088705" y="2844292"/>
              <a:ext cx="230006" cy="315183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Shape 111">
              <a:extLst>
                <a:ext uri="{FF2B5EF4-FFF2-40B4-BE49-F238E27FC236}">
                  <a16:creationId xmlns="" xmlns:a16="http://schemas.microsoft.com/office/drawing/2014/main" id="{D7F05B1A-14E4-4205-B172-99499E8B3DED}"/>
                </a:ext>
              </a:extLst>
            </p:cNvPr>
            <p:cNvSpPr/>
            <p:nvPr/>
          </p:nvSpPr>
          <p:spPr>
            <a:xfrm rot="5400000">
              <a:off x="3834134" y="1486854"/>
              <a:ext cx="230007" cy="332875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Shape 112">
              <a:extLst>
                <a:ext uri="{FF2B5EF4-FFF2-40B4-BE49-F238E27FC236}">
                  <a16:creationId xmlns="" xmlns:a16="http://schemas.microsoft.com/office/drawing/2014/main" id="{7440743D-32D0-4CC6-8018-2498D59166EC}"/>
                </a:ext>
              </a:extLst>
            </p:cNvPr>
            <p:cNvSpPr/>
            <p:nvPr/>
          </p:nvSpPr>
          <p:spPr>
            <a:xfrm rot="10800000">
              <a:off x="5046116" y="1538287"/>
              <a:ext cx="315183" cy="230007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BDB554C4-700F-4EE5-9B99-CA66301F8919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8594725" y="6446838"/>
            <a:ext cx="549275" cy="411162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20</a:t>
            </a:fld>
            <a:endParaRPr lang="es-AR"/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2174F5A1-8DBD-4117-B505-37FE23B2B5D1}"/>
              </a:ext>
            </a:extLst>
          </p:cNvPr>
          <p:cNvSpPr/>
          <p:nvPr/>
        </p:nvSpPr>
        <p:spPr>
          <a:xfrm>
            <a:off x="6234" y="4770440"/>
            <a:ext cx="9144000" cy="2087560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6ABE6D67-E0DE-48F1-8B15-DB9DEE84F920}"/>
              </a:ext>
            </a:extLst>
          </p:cNvPr>
          <p:cNvSpPr txBox="1"/>
          <p:nvPr/>
        </p:nvSpPr>
        <p:spPr>
          <a:xfrm>
            <a:off x="2164422" y="2828835"/>
            <a:ext cx="69847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6800" b="1" dirty="0">
                <a:solidFill>
                  <a:srgbClr val="4ECDC4"/>
                </a:solidFill>
              </a:rPr>
              <a:t>RESULTADOS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0AEC174A-526D-40E5-91A5-BDD451332CB4}"/>
              </a:ext>
            </a:extLst>
          </p:cNvPr>
          <p:cNvSpPr/>
          <p:nvPr/>
        </p:nvSpPr>
        <p:spPr>
          <a:xfrm>
            <a:off x="4454820" y="327511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/>
              <a:t>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="" xmlns:a16="http://schemas.microsoft.com/office/drawing/2014/main" id="{B4588E58-DB0D-49AA-BBF2-E76040789CF9}"/>
              </a:ext>
            </a:extLst>
          </p:cNvPr>
          <p:cNvSpPr/>
          <p:nvPr/>
        </p:nvSpPr>
        <p:spPr>
          <a:xfrm>
            <a:off x="4454820" y="1772816"/>
            <a:ext cx="14133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/>
              <a:t> 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="" xmlns:a16="http://schemas.microsoft.com/office/drawing/2014/main" id="{D441727C-4011-4241-9CF2-EFACECE1F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34" y="2533835"/>
            <a:ext cx="1816088" cy="179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38155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6E674A-A749-4C51-8EE8-526F8656F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3600" dirty="0">
                <a:solidFill>
                  <a:schemeClr val="tx1"/>
                </a:solidFill>
                <a:latin typeface="+mj-lt"/>
              </a:rPr>
              <a:t>Estadísticos descriptivos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C3CC10E7-6DAD-438E-AD23-44FB549F0E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21</a:t>
            </a:fld>
            <a:endParaRPr lang="es-AR"/>
          </a:p>
        </p:txBody>
      </p:sp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7E041680-5852-4AEB-81D0-03BBB45C74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674754"/>
              </p:ext>
            </p:extLst>
          </p:nvPr>
        </p:nvGraphicFramePr>
        <p:xfrm>
          <a:off x="999556" y="1883227"/>
          <a:ext cx="7144887" cy="452772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865898">
                  <a:extLst>
                    <a:ext uri="{9D8B030D-6E8A-4147-A177-3AD203B41FA5}">
                      <a16:colId xmlns="" xmlns:a16="http://schemas.microsoft.com/office/drawing/2014/main" val="2010377710"/>
                    </a:ext>
                  </a:extLst>
                </a:gridCol>
                <a:gridCol w="1759663">
                  <a:extLst>
                    <a:ext uri="{9D8B030D-6E8A-4147-A177-3AD203B41FA5}">
                      <a16:colId xmlns="" xmlns:a16="http://schemas.microsoft.com/office/drawing/2014/main" val="1762834217"/>
                    </a:ext>
                  </a:extLst>
                </a:gridCol>
                <a:gridCol w="1759663">
                  <a:extLst>
                    <a:ext uri="{9D8B030D-6E8A-4147-A177-3AD203B41FA5}">
                      <a16:colId xmlns="" xmlns:a16="http://schemas.microsoft.com/office/drawing/2014/main" val="2613228822"/>
                    </a:ext>
                  </a:extLst>
                </a:gridCol>
                <a:gridCol w="1759663">
                  <a:extLst>
                    <a:ext uri="{9D8B030D-6E8A-4147-A177-3AD203B41FA5}">
                      <a16:colId xmlns="" xmlns:a16="http://schemas.microsoft.com/office/drawing/2014/main" val="1802488233"/>
                    </a:ext>
                  </a:extLst>
                </a:gridCol>
              </a:tblGrid>
              <a:tr h="425187">
                <a:tc>
                  <a:txBody>
                    <a:bodyPr/>
                    <a:lstStyle/>
                    <a:p>
                      <a:pPr algn="ctr"/>
                      <a:r>
                        <a:rPr lang="es-AR" sz="2000" dirty="0">
                          <a:solidFill>
                            <a:schemeClr val="tx1"/>
                          </a:solidFill>
                        </a:rPr>
                        <a:t>Escala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>
                          <a:solidFill>
                            <a:schemeClr val="tx1"/>
                          </a:solidFill>
                        </a:rPr>
                        <a:t>Min. – Max.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>
                          <a:solidFill>
                            <a:schemeClr val="tx1"/>
                          </a:solidFill>
                        </a:rPr>
                        <a:t>SD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67029250"/>
                  </a:ext>
                </a:extLst>
              </a:tr>
              <a:tr h="425187"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Ítem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1.00-5.00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2.38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1.47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1433853"/>
                  </a:ext>
                </a:extLst>
              </a:tr>
              <a:tr h="425187"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Ítem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AR" sz="2000" dirty="0"/>
                        <a:t>1.00-5.00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2.12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24967477"/>
                  </a:ext>
                </a:extLst>
              </a:tr>
              <a:tr h="425187"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Ítem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AR" sz="2000" dirty="0"/>
                        <a:t>1.00-5.00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4.40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1.43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02044657"/>
                  </a:ext>
                </a:extLst>
              </a:tr>
              <a:tr h="425187"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Ítem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AR" sz="2000" dirty="0"/>
                        <a:t>1.00-5.00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3.02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1.54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77946671"/>
                  </a:ext>
                </a:extLst>
              </a:tr>
              <a:tr h="425187"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Ítem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AR" sz="2000" dirty="0"/>
                        <a:t>1.00-5.00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4.38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1.05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98488322"/>
                  </a:ext>
                </a:extLst>
              </a:tr>
              <a:tr h="425187"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Ítem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AR" sz="2000" dirty="0"/>
                        <a:t>1.00-5.00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2.69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1.57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612534"/>
                  </a:ext>
                </a:extLst>
              </a:tr>
              <a:tr h="425187"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Ítem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AR" sz="2000" dirty="0"/>
                        <a:t>1.00-5.00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4.45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1.10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96788301"/>
                  </a:ext>
                </a:extLst>
              </a:tr>
              <a:tr h="425187"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Ítem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AR" sz="2000" dirty="0"/>
                        <a:t>1.00-5.00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3.98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1.40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61787743"/>
                  </a:ext>
                </a:extLst>
              </a:tr>
              <a:tr h="637813"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Suma total</a:t>
                      </a:r>
                    </a:p>
                    <a:p>
                      <a:pPr algn="ctr"/>
                      <a:r>
                        <a:rPr lang="es-AR" sz="2000" dirty="0"/>
                        <a:t>(</a:t>
                      </a:r>
                      <a:r>
                        <a:rPr lang="es-AR" sz="2000" i="1" dirty="0" err="1"/>
                        <a:t>Mindset</a:t>
                      </a:r>
                      <a:r>
                        <a:rPr lang="es-AR" sz="2000" i="0" dirty="0"/>
                        <a:t>)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12.00-39.00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27.02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dirty="0"/>
                        <a:t>5.23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55942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47242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11FBE83-5B7C-43EF-A8B8-F1F60C9E6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417068"/>
            <a:ext cx="7913248" cy="959444"/>
          </a:xfrm>
        </p:spPr>
        <p:txBody>
          <a:bodyPr/>
          <a:lstStyle/>
          <a:p>
            <a:pPr algn="ctr"/>
            <a:r>
              <a:rPr lang="es-AR" sz="3200" dirty="0">
                <a:solidFill>
                  <a:schemeClr val="tx1"/>
                </a:solidFill>
                <a:latin typeface="+mj-lt"/>
              </a:rPr>
              <a:t>Diferencias de medias según el género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955A8868-467D-41E7-96D6-59A5EDE2F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5376" y="1700462"/>
            <a:ext cx="8233247" cy="4869160"/>
          </a:xfrm>
        </p:spPr>
        <p:txBody>
          <a:bodyPr/>
          <a:lstStyle/>
          <a:p>
            <a:pPr marL="76200" indent="0" algn="just">
              <a:lnSpc>
                <a:spcPct val="150000"/>
              </a:lnSpc>
              <a:buNone/>
            </a:pPr>
            <a:r>
              <a:rPr lang="es-AR" dirty="0">
                <a:solidFill>
                  <a:schemeClr val="tx1"/>
                </a:solidFill>
                <a:latin typeface="+mn-lt"/>
              </a:rPr>
              <a:t>No se encontraron diferencias significativas en </a:t>
            </a:r>
            <a:r>
              <a:rPr lang="es-AR" i="1" dirty="0" err="1">
                <a:solidFill>
                  <a:schemeClr val="tx1"/>
                </a:solidFill>
                <a:latin typeface="+mn-lt"/>
              </a:rPr>
              <a:t>Mindset</a:t>
            </a:r>
            <a:r>
              <a:rPr lang="es-AR" dirty="0">
                <a:solidFill>
                  <a:schemeClr val="tx1"/>
                </a:solidFill>
                <a:latin typeface="+mn-lt"/>
              </a:rPr>
              <a:t> según el género </a:t>
            </a:r>
            <a:r>
              <a:rPr lang="fr-FR" b="1" dirty="0">
                <a:solidFill>
                  <a:schemeClr val="tx1"/>
                </a:solidFill>
                <a:latin typeface="+mn-lt"/>
              </a:rPr>
              <a:t>[</a:t>
            </a:r>
            <a:r>
              <a:rPr lang="fr-FR" b="1" i="1" dirty="0">
                <a:solidFill>
                  <a:schemeClr val="tx1"/>
                </a:solidFill>
                <a:latin typeface="+mn-lt"/>
              </a:rPr>
              <a:t>t </a:t>
            </a:r>
            <a:r>
              <a:rPr lang="fr-FR" b="1" dirty="0">
                <a:solidFill>
                  <a:schemeClr val="tx1"/>
                </a:solidFill>
                <a:latin typeface="+mn-lt"/>
              </a:rPr>
              <a:t>(43)=-.082, </a:t>
            </a:r>
            <a:r>
              <a:rPr lang="fr-FR" b="1" i="1" dirty="0">
                <a:solidFill>
                  <a:schemeClr val="tx1"/>
                </a:solidFill>
                <a:latin typeface="+mn-lt"/>
              </a:rPr>
              <a:t>p=</a:t>
            </a:r>
            <a:r>
              <a:rPr lang="fr-FR" b="1" dirty="0">
                <a:solidFill>
                  <a:schemeClr val="tx1"/>
                </a:solidFill>
                <a:latin typeface="+mn-lt"/>
              </a:rPr>
              <a:t>.935]</a:t>
            </a:r>
          </a:p>
          <a:p>
            <a:pPr algn="just">
              <a:lnSpc>
                <a:spcPct val="150000"/>
              </a:lnSpc>
            </a:pPr>
            <a:r>
              <a:rPr lang="es-AR" dirty="0">
                <a:solidFill>
                  <a:schemeClr val="tx1"/>
                </a:solidFill>
                <a:latin typeface="+mn-lt"/>
              </a:rPr>
              <a:t>Varones M=26.95; DS=6.07</a:t>
            </a:r>
          </a:p>
          <a:p>
            <a:pPr algn="just">
              <a:lnSpc>
                <a:spcPct val="150000"/>
              </a:lnSpc>
            </a:pPr>
            <a:r>
              <a:rPr lang="es-AR" dirty="0">
                <a:solidFill>
                  <a:schemeClr val="tx1"/>
                </a:solidFill>
                <a:latin typeface="+mn-lt"/>
              </a:rPr>
              <a:t>Mujeres M=27.08; DS=4.58</a:t>
            </a:r>
          </a:p>
          <a:p>
            <a:pPr marL="76200" indent="0">
              <a:lnSpc>
                <a:spcPct val="150000"/>
              </a:lnSpc>
              <a:buNone/>
            </a:pPr>
            <a:r>
              <a:rPr lang="es-MX" dirty="0">
                <a:solidFill>
                  <a:schemeClr val="tx1"/>
                </a:solidFill>
                <a:latin typeface="+mn-lt"/>
              </a:rPr>
              <a:t>Tampoco se encontró asociación entre las variables género (femenino y masculino)</a:t>
            </a:r>
            <a:r>
              <a:rPr lang="es-MX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s-MX" dirty="0">
                <a:solidFill>
                  <a:schemeClr val="tx1"/>
                </a:solidFill>
                <a:latin typeface="+mn-lt"/>
              </a:rPr>
              <a:t>y tipo de mentalidad (fija y de cambio)</a:t>
            </a:r>
            <a:br>
              <a:rPr lang="es-MX" dirty="0">
                <a:solidFill>
                  <a:schemeClr val="tx1"/>
                </a:solidFill>
                <a:latin typeface="+mn-lt"/>
              </a:rPr>
            </a:br>
            <a:r>
              <a:rPr lang="es-MX" b="1" dirty="0">
                <a:solidFill>
                  <a:schemeClr val="tx1"/>
                </a:solidFill>
                <a:latin typeface="+mn-lt"/>
              </a:rPr>
              <a:t>[χ² (1) =.039, </a:t>
            </a:r>
            <a:r>
              <a:rPr lang="es-MX" b="1" i="1" dirty="0">
                <a:solidFill>
                  <a:schemeClr val="tx1"/>
                </a:solidFill>
                <a:latin typeface="+mn-lt"/>
              </a:rPr>
              <a:t>p=.843</a:t>
            </a:r>
            <a:r>
              <a:rPr lang="es-MX" b="1" dirty="0">
                <a:solidFill>
                  <a:schemeClr val="tx1"/>
                </a:solidFill>
                <a:latin typeface="+mn-lt"/>
              </a:rPr>
              <a:t>] </a:t>
            </a:r>
            <a:r>
              <a:rPr lang="es-MX" b="1" dirty="0">
                <a:solidFill>
                  <a:schemeClr val="tx1"/>
                </a:solidFill>
              </a:rPr>
              <a:t>​</a:t>
            </a:r>
          </a:p>
          <a:p>
            <a:pPr marL="76200" indent="0">
              <a:buNone/>
            </a:pPr>
            <a:endParaRPr lang="es-AR" b="1" dirty="0">
              <a:solidFill>
                <a:srgbClr val="4ECDC4"/>
              </a:solidFill>
            </a:endParaRPr>
          </a:p>
          <a:p>
            <a:pPr marL="76200" indent="0">
              <a:buNone/>
            </a:pPr>
            <a:endParaRPr lang="es-AR" dirty="0"/>
          </a:p>
          <a:p>
            <a:pPr marL="76200" indent="0">
              <a:buNone/>
            </a:pPr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930AB1C4-B3DA-42A3-A6CC-C4B4956B70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22</a:t>
            </a:fld>
            <a:endParaRPr lang="es-AR"/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1FB7DD03-76B9-4E90-BEAB-391ED052C081}"/>
              </a:ext>
            </a:extLst>
          </p:cNvPr>
          <p:cNvSpPr/>
          <p:nvPr/>
        </p:nvSpPr>
        <p:spPr>
          <a:xfrm>
            <a:off x="691200" y="1484783"/>
            <a:ext cx="7761600" cy="72009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C56B684E-F031-41C6-BE4B-05736DF85E4B}"/>
              </a:ext>
            </a:extLst>
          </p:cNvPr>
          <p:cNvSpPr/>
          <p:nvPr/>
        </p:nvSpPr>
        <p:spPr>
          <a:xfrm>
            <a:off x="691200" y="1556618"/>
            <a:ext cx="7761600" cy="72009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4064788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="" xmlns:a16="http://schemas.microsoft.com/office/drawing/2014/main" id="{30C5C9F7-5A02-49B9-B46A-8FC2519C4138}"/>
              </a:ext>
            </a:extLst>
          </p:cNvPr>
          <p:cNvSpPr/>
          <p:nvPr/>
        </p:nvSpPr>
        <p:spPr>
          <a:xfrm>
            <a:off x="755576" y="1436116"/>
            <a:ext cx="1728192" cy="336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CDF565B-D0B6-4FD3-936B-A0422F33D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875" y="404664"/>
            <a:ext cx="8129272" cy="1031452"/>
          </a:xfrm>
        </p:spPr>
        <p:txBody>
          <a:bodyPr/>
          <a:lstStyle/>
          <a:p>
            <a:pPr algn="ctr"/>
            <a:r>
              <a:rPr lang="es-AR" i="1" dirty="0">
                <a:solidFill>
                  <a:srgbClr val="4ECDC4"/>
                </a:solidFill>
                <a:latin typeface="+mj-lt"/>
              </a:rPr>
              <a:t>Mentalidad fija y de cambio en relación al género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BCE1D2B3-B113-48C9-B957-B25FC3144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23</a:t>
            </a:fld>
            <a:endParaRPr lang="es-AR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62598B3-1031-45FA-9130-4631EDE85D3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03915"/>
            <a:ext cx="5976664" cy="4385329"/>
          </a:xfrm>
          <a:prstGeom prst="rect">
            <a:avLst/>
          </a:prstGeom>
          <a:noFill/>
          <a:ln>
            <a:solidFill>
              <a:srgbClr val="4ECDC4"/>
            </a:solidFill>
          </a:ln>
        </p:spPr>
      </p:pic>
    </p:spTree>
    <p:extLst>
      <p:ext uri="{BB962C8B-B14F-4D97-AF65-F5344CB8AC3E}">
        <p14:creationId xmlns:p14="http://schemas.microsoft.com/office/powerpoint/2010/main" xmlns="" val="6434847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4DF05AF-7623-4CFF-A58C-9A1F631CE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404664"/>
            <a:ext cx="7913248" cy="887436"/>
          </a:xfrm>
        </p:spPr>
        <p:txBody>
          <a:bodyPr/>
          <a:lstStyle/>
          <a:p>
            <a:pPr algn="ctr"/>
            <a:r>
              <a:rPr lang="es-AR" sz="3600" i="1" dirty="0">
                <a:solidFill>
                  <a:srgbClr val="4ECDC4"/>
                </a:solidFill>
                <a:latin typeface="+mj-lt"/>
              </a:rPr>
              <a:t>Conclusiones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91EC50BA-437B-42AB-92DE-70E28C0C7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200" y="1916832"/>
            <a:ext cx="7761600" cy="44121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AR" sz="2000" dirty="0">
                <a:solidFill>
                  <a:schemeClr val="tx1"/>
                </a:solidFill>
                <a:latin typeface="+mn-lt"/>
              </a:rPr>
              <a:t>Según los resultados de nuestro estudio no se encontraron diferencias significativas según el género (masculino y femenino) y el tipo de mentalidad (fija o de cambio).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5EA26832-7DCC-4E7D-9C38-F4B125C513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24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4484946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A84AD9D3-3563-4DE7-A2FE-41FB75F2B79D}"/>
              </a:ext>
            </a:extLst>
          </p:cNvPr>
          <p:cNvSpPr/>
          <p:nvPr/>
        </p:nvSpPr>
        <p:spPr>
          <a:xfrm>
            <a:off x="6084168" y="5373216"/>
            <a:ext cx="2510557" cy="411162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="" xmlns:a16="http://schemas.microsoft.com/office/drawing/2014/main" id="{ED6FA2B9-379B-40BA-A724-C3D00CC4DF63}"/>
              </a:ext>
            </a:extLst>
          </p:cNvPr>
          <p:cNvSpPr/>
          <p:nvPr/>
        </p:nvSpPr>
        <p:spPr>
          <a:xfrm>
            <a:off x="773578" y="4293096"/>
            <a:ext cx="7596844" cy="1692771"/>
          </a:xfrm>
          <a:prstGeom prst="roundRect">
            <a:avLst/>
          </a:prstGeom>
          <a:noFill/>
          <a:ln w="57150">
            <a:solidFill>
              <a:srgbClr val="63E159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="" xmlns:a16="http://schemas.microsoft.com/office/drawing/2014/main" id="{6DDCCCBA-F532-4545-A1F6-39A882292ABA}"/>
              </a:ext>
            </a:extLst>
          </p:cNvPr>
          <p:cNvSpPr/>
          <p:nvPr/>
        </p:nvSpPr>
        <p:spPr>
          <a:xfrm>
            <a:off x="742321" y="1896697"/>
            <a:ext cx="7596844" cy="1944216"/>
          </a:xfrm>
          <a:prstGeom prst="roundRect">
            <a:avLst/>
          </a:prstGeom>
          <a:noFill/>
          <a:ln w="57150">
            <a:solidFill>
              <a:srgbClr val="4ECD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B1F2D9EF-5981-4C8F-9208-50C70012AB1D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8594725" y="6446838"/>
            <a:ext cx="549275" cy="411162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25</a:t>
            </a:fld>
            <a:endParaRPr lang="es-AR"/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D41E6182-F21A-4CEB-ADE6-0AF6A1E11A43}"/>
              </a:ext>
            </a:extLst>
          </p:cNvPr>
          <p:cNvSpPr txBox="1"/>
          <p:nvPr/>
        </p:nvSpPr>
        <p:spPr>
          <a:xfrm>
            <a:off x="742321" y="2112721"/>
            <a:ext cx="7416824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s-AR" sz="2400" dirty="0">
                <a:latin typeface="+mn-lt"/>
              </a:rPr>
              <a:t>De acuerdo con nuestras hipótesis, esperábamos encontrar diferencias significativas  en la mentalidad según el género, tal como lo plantea Dweck y Leggett </a:t>
            </a:r>
            <a:r>
              <a:rPr lang="es-AR" sz="2400">
                <a:latin typeface="+mn-lt"/>
              </a:rPr>
              <a:t>(1988).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="" xmlns:a16="http://schemas.microsoft.com/office/drawing/2014/main" id="{61373A6B-21E3-4188-88FB-088B29F24B23}"/>
              </a:ext>
            </a:extLst>
          </p:cNvPr>
          <p:cNvSpPr/>
          <p:nvPr/>
        </p:nvSpPr>
        <p:spPr>
          <a:xfrm>
            <a:off x="0" y="0"/>
            <a:ext cx="107504" cy="6858000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7767510C-E11C-4BB5-9257-AE9181FE0072}"/>
              </a:ext>
            </a:extLst>
          </p:cNvPr>
          <p:cNvSpPr txBox="1"/>
          <p:nvPr/>
        </p:nvSpPr>
        <p:spPr>
          <a:xfrm>
            <a:off x="979614" y="4526830"/>
            <a:ext cx="721078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err="1">
                <a:latin typeface="+mn-lt"/>
              </a:rPr>
              <a:t>Ahmavaara</a:t>
            </a:r>
            <a:r>
              <a:rPr lang="es-AR" sz="2400" dirty="0">
                <a:latin typeface="+mn-lt"/>
              </a:rPr>
              <a:t> y Houston (2007) desarrollaron un estudio con el mismo objetivo, pero no encontraron diferencias significativas asociadas al género.</a:t>
            </a:r>
          </a:p>
          <a:p>
            <a:endParaRPr lang="es-AR" sz="2800" dirty="0"/>
          </a:p>
        </p:txBody>
      </p:sp>
      <p:sp>
        <p:nvSpPr>
          <p:cNvPr id="14" name="Rectángulo 13">
            <a:extLst>
              <a:ext uri="{FF2B5EF4-FFF2-40B4-BE49-F238E27FC236}">
                <a16:creationId xmlns="" xmlns:a16="http://schemas.microsoft.com/office/drawing/2014/main" id="{0DA818C6-F475-4FD4-AB58-B187553FF408}"/>
              </a:ext>
            </a:extLst>
          </p:cNvPr>
          <p:cNvSpPr/>
          <p:nvPr/>
        </p:nvSpPr>
        <p:spPr>
          <a:xfrm>
            <a:off x="0" y="0"/>
            <a:ext cx="9144000" cy="1499319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8FFA3B2F-E697-416A-9B95-9820DDAB7848}"/>
              </a:ext>
            </a:extLst>
          </p:cNvPr>
          <p:cNvSpPr txBox="1"/>
          <p:nvPr/>
        </p:nvSpPr>
        <p:spPr>
          <a:xfrm>
            <a:off x="2834807" y="454653"/>
            <a:ext cx="3474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5400" b="1" dirty="0">
                <a:solidFill>
                  <a:srgbClr val="C7F464"/>
                </a:solidFill>
              </a:rPr>
              <a:t>Discusión</a:t>
            </a:r>
          </a:p>
        </p:txBody>
      </p:sp>
    </p:spTree>
    <p:extLst>
      <p:ext uri="{BB962C8B-B14F-4D97-AF65-F5344CB8AC3E}">
        <p14:creationId xmlns:p14="http://schemas.microsoft.com/office/powerpoint/2010/main" xmlns="" val="24897595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F5775B0D-289F-4C25-9CEC-E8222417B763}"/>
              </a:ext>
            </a:extLst>
          </p:cNvPr>
          <p:cNvSpPr/>
          <p:nvPr/>
        </p:nvSpPr>
        <p:spPr>
          <a:xfrm>
            <a:off x="0" y="0"/>
            <a:ext cx="174640" cy="6858000"/>
          </a:xfrm>
          <a:prstGeom prst="rect">
            <a:avLst/>
          </a:prstGeom>
          <a:solidFill>
            <a:srgbClr val="C7F464"/>
          </a:solidFill>
          <a:ln>
            <a:solidFill>
              <a:srgbClr val="C7F46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755576" y="371303"/>
            <a:ext cx="8064896" cy="10156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4ECDC4"/>
                </a:solidFill>
                <a:latin typeface="+mj-lt"/>
              </a:rPr>
              <a:t>Limitaciones de</a:t>
            </a:r>
            <a:r>
              <a:rPr lang="es-AR" sz="3600" dirty="0">
                <a:solidFill>
                  <a:srgbClr val="4ECDC4"/>
                </a:solidFill>
                <a:latin typeface="+mj-lt"/>
              </a:rPr>
              <a:t>l </a:t>
            </a:r>
            <a:r>
              <a:rPr lang="en" sz="3600" dirty="0">
                <a:solidFill>
                  <a:srgbClr val="4ECDC4"/>
                </a:solidFill>
                <a:latin typeface="+mj-lt"/>
              </a:rPr>
              <a:t>estudio</a:t>
            </a:r>
            <a:endParaRPr sz="3600" dirty="0">
              <a:solidFill>
                <a:srgbClr val="4ECDC4"/>
              </a:solidFill>
              <a:latin typeface="+mj-lt"/>
            </a:endParaRPr>
          </a:p>
        </p:txBody>
      </p:sp>
      <p:sp>
        <p:nvSpPr>
          <p:cNvPr id="163" name="Shape 163"/>
          <p:cNvSpPr/>
          <p:nvPr/>
        </p:nvSpPr>
        <p:spPr>
          <a:xfrm>
            <a:off x="1475656" y="2085377"/>
            <a:ext cx="3423595" cy="3507558"/>
          </a:xfrm>
          <a:prstGeom prst="ellipse">
            <a:avLst/>
          </a:prstGeom>
          <a:noFill/>
          <a:ln w="114300" cap="flat" cmpd="sng">
            <a:solidFill>
              <a:srgbClr val="4ECD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454F5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5" name="Shape 165"/>
          <p:cNvSpPr txBox="1">
            <a:spLocks noGrp="1"/>
          </p:cNvSpPr>
          <p:nvPr>
            <p:ph type="sldNum" idx="12"/>
          </p:nvPr>
        </p:nvSpPr>
        <p:spPr>
          <a:xfrm>
            <a:off x="8556775" y="6446177"/>
            <a:ext cx="548700" cy="4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26</a:t>
            </a:fld>
            <a:endParaRPr/>
          </a:p>
        </p:txBody>
      </p:sp>
      <p:sp>
        <p:nvSpPr>
          <p:cNvPr id="2" name="1 Rectángulo"/>
          <p:cNvSpPr/>
          <p:nvPr/>
        </p:nvSpPr>
        <p:spPr>
          <a:xfrm>
            <a:off x="1699354" y="3429054"/>
            <a:ext cx="27948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400" dirty="0">
                <a:solidFill>
                  <a:schemeClr val="tx1"/>
                </a:solidFill>
                <a:latin typeface="+mn-lt"/>
              </a:rPr>
              <a:t>Representatividad </a:t>
            </a:r>
          </a:p>
          <a:p>
            <a:pPr algn="ctr"/>
            <a:r>
              <a:rPr lang="es-AR" sz="2400" dirty="0">
                <a:solidFill>
                  <a:schemeClr val="tx1"/>
                </a:solidFill>
                <a:latin typeface="+mn-lt"/>
              </a:rPr>
              <a:t>de la muestra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727838" y="2887195"/>
            <a:ext cx="28238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Baja 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  <a:latin typeface="+mn-lt"/>
              </a:rPr>
              <a:t>confiabilidad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del 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  <a:latin typeface="+mn-lt"/>
              </a:rPr>
              <a:t>instrumento</a:t>
            </a:r>
            <a:endParaRPr lang="es-AR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Shape 163">
            <a:extLst>
              <a:ext uri="{FF2B5EF4-FFF2-40B4-BE49-F238E27FC236}">
                <a16:creationId xmlns="" xmlns:a16="http://schemas.microsoft.com/office/drawing/2014/main" id="{26310442-3796-41A7-806A-E9F8892EA633}"/>
              </a:ext>
            </a:extLst>
          </p:cNvPr>
          <p:cNvSpPr/>
          <p:nvPr/>
        </p:nvSpPr>
        <p:spPr>
          <a:xfrm>
            <a:off x="4427984" y="2089603"/>
            <a:ext cx="3423595" cy="3507558"/>
          </a:xfrm>
          <a:prstGeom prst="ellipse">
            <a:avLst/>
          </a:prstGeom>
          <a:noFill/>
          <a:ln w="114300" cap="flat" cmpd="sng">
            <a:solidFill>
              <a:srgbClr val="C7F4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454F5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30237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4881374E-49E5-43F4-AEB0-57F83548A0A1}"/>
              </a:ext>
            </a:extLst>
          </p:cNvPr>
          <p:cNvSpPr/>
          <p:nvPr/>
        </p:nvSpPr>
        <p:spPr>
          <a:xfrm>
            <a:off x="819639" y="1412776"/>
            <a:ext cx="1584176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861686" y="416762"/>
            <a:ext cx="7056765" cy="77679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s-AR" sz="3600" b="0" i="1" dirty="0">
                <a:solidFill>
                  <a:srgbClr val="4ECDC4"/>
                </a:solidFill>
                <a:latin typeface="+mj-lt"/>
              </a:rPr>
              <a:t>Futuras líneas de investigación </a:t>
            </a:r>
            <a:endParaRPr sz="3600" b="0" i="1" dirty="0">
              <a:solidFill>
                <a:srgbClr val="4ECDC4"/>
              </a:solidFill>
              <a:latin typeface="+mj-lt"/>
            </a:endParaRPr>
          </a:p>
        </p:txBody>
      </p:sp>
      <p:sp>
        <p:nvSpPr>
          <p:cNvPr id="172" name="Shape 172"/>
          <p:cNvSpPr txBox="1">
            <a:spLocks noGrp="1"/>
          </p:cNvSpPr>
          <p:nvPr>
            <p:ph type="sldNum" idx="12"/>
          </p:nvPr>
        </p:nvSpPr>
        <p:spPr>
          <a:xfrm>
            <a:off x="8556775" y="6446177"/>
            <a:ext cx="548700" cy="4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27</a:t>
            </a:fld>
            <a:endParaRPr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3720792551"/>
              </p:ext>
            </p:extLst>
          </p:nvPr>
        </p:nvGraphicFramePr>
        <p:xfrm>
          <a:off x="683568" y="1268760"/>
          <a:ext cx="7560821" cy="5172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639048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BB0E43BE-0FE8-4D7F-981D-B3A2D1212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28</a:t>
            </a:fld>
            <a:endParaRPr lang="es-AR"/>
          </a:p>
        </p:txBody>
      </p:sp>
      <p:sp>
        <p:nvSpPr>
          <p:cNvPr id="4" name="Shape 150">
            <a:extLst>
              <a:ext uri="{FF2B5EF4-FFF2-40B4-BE49-F238E27FC236}">
                <a16:creationId xmlns="" xmlns:a16="http://schemas.microsoft.com/office/drawing/2014/main" id="{1198DB1C-ED86-4FF5-97A2-66F65229631E}"/>
              </a:ext>
            </a:extLst>
          </p:cNvPr>
          <p:cNvSpPr txBox="1">
            <a:spLocks/>
          </p:cNvSpPr>
          <p:nvPr/>
        </p:nvSpPr>
        <p:spPr>
          <a:xfrm>
            <a:off x="1547664" y="1268760"/>
            <a:ext cx="6120680" cy="403244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AR" sz="2400" i="1" dirty="0">
                <a:solidFill>
                  <a:schemeClr val="tx1"/>
                </a:solidFill>
                <a:latin typeface="Montserrat"/>
              </a:rPr>
              <a:t>A pesar de no haber encontrado diferencias significativas, se destaca que estos resultados constituyen una primera aproximación al estudio de los tipos de mentalidad y el género en población infantil. </a:t>
            </a:r>
            <a:endParaRPr lang="es-AR" sz="2400" i="1" strike="sngStrike" dirty="0">
              <a:solidFill>
                <a:schemeClr val="tx1"/>
              </a:solidFill>
              <a:latin typeface="Montserrat"/>
            </a:endParaRPr>
          </a:p>
        </p:txBody>
      </p:sp>
      <p:grpSp>
        <p:nvGrpSpPr>
          <p:cNvPr id="5" name="Shape 151">
            <a:extLst>
              <a:ext uri="{FF2B5EF4-FFF2-40B4-BE49-F238E27FC236}">
                <a16:creationId xmlns="" xmlns:a16="http://schemas.microsoft.com/office/drawing/2014/main" id="{C5A852AD-A08C-46AC-BEFA-679CF5D9A712}"/>
              </a:ext>
            </a:extLst>
          </p:cNvPr>
          <p:cNvGrpSpPr/>
          <p:nvPr/>
        </p:nvGrpSpPr>
        <p:grpSpPr>
          <a:xfrm>
            <a:off x="611560" y="692696"/>
            <a:ext cx="7920880" cy="5256584"/>
            <a:chOff x="3782700" y="1538287"/>
            <a:chExt cx="1578600" cy="1578600"/>
          </a:xfrm>
        </p:grpSpPr>
        <p:sp>
          <p:nvSpPr>
            <p:cNvPr id="6" name="Shape 152">
              <a:extLst>
                <a:ext uri="{FF2B5EF4-FFF2-40B4-BE49-F238E27FC236}">
                  <a16:creationId xmlns="" xmlns:a16="http://schemas.microsoft.com/office/drawing/2014/main" id="{B427BAA2-B539-4CF6-8BCE-1AA0A40EFB27}"/>
                </a:ext>
              </a:extLst>
            </p:cNvPr>
            <p:cNvSpPr/>
            <p:nvPr/>
          </p:nvSpPr>
          <p:spPr>
            <a:xfrm>
              <a:off x="3782700" y="2757488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Shape 153">
              <a:extLst>
                <a:ext uri="{FF2B5EF4-FFF2-40B4-BE49-F238E27FC236}">
                  <a16:creationId xmlns="" xmlns:a16="http://schemas.microsoft.com/office/drawing/2014/main" id="{21706887-6431-496C-9CF8-79CE8336E056}"/>
                </a:ext>
              </a:extLst>
            </p:cNvPr>
            <p:cNvSpPr/>
            <p:nvPr/>
          </p:nvSpPr>
          <p:spPr>
            <a:xfrm rot="-5400000">
              <a:off x="5001900" y="27574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Shape 154">
              <a:extLst>
                <a:ext uri="{FF2B5EF4-FFF2-40B4-BE49-F238E27FC236}">
                  <a16:creationId xmlns="" xmlns:a16="http://schemas.microsoft.com/office/drawing/2014/main" id="{36DF66F2-5DA2-41FB-8F5E-22234C20FC7A}"/>
                </a:ext>
              </a:extLst>
            </p:cNvPr>
            <p:cNvSpPr/>
            <p:nvPr/>
          </p:nvSpPr>
          <p:spPr>
            <a:xfrm rot="5400000">
              <a:off x="3782700" y="1538288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Shape 155">
              <a:extLst>
                <a:ext uri="{FF2B5EF4-FFF2-40B4-BE49-F238E27FC236}">
                  <a16:creationId xmlns="" xmlns:a16="http://schemas.microsoft.com/office/drawing/2014/main" id="{9B21B203-E776-4BE4-A97F-15C716ECB101}"/>
                </a:ext>
              </a:extLst>
            </p:cNvPr>
            <p:cNvSpPr/>
            <p:nvPr/>
          </p:nvSpPr>
          <p:spPr>
            <a:xfrm rot="10800000">
              <a:off x="5001900" y="15382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xmlns="" val="37688330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ctrTitle" idx="4294967295"/>
          </p:nvPr>
        </p:nvSpPr>
        <p:spPr>
          <a:xfrm>
            <a:off x="899592" y="1772816"/>
            <a:ext cx="7344816" cy="309634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Muchas gracias por </a:t>
            </a:r>
            <a:br>
              <a:rPr lang="e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 atención</a:t>
            </a:r>
            <a:r>
              <a:rPr lang="e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sz="4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93" name="Shape 193"/>
          <p:cNvGrpSpPr/>
          <p:nvPr/>
        </p:nvGrpSpPr>
        <p:grpSpPr>
          <a:xfrm>
            <a:off x="1007604" y="1916832"/>
            <a:ext cx="7128792" cy="2808312"/>
            <a:chOff x="3782700" y="1683164"/>
            <a:chExt cx="1437067" cy="1433725"/>
          </a:xfrm>
        </p:grpSpPr>
        <p:sp>
          <p:nvSpPr>
            <p:cNvPr id="194" name="Shape 194"/>
            <p:cNvSpPr/>
            <p:nvPr/>
          </p:nvSpPr>
          <p:spPr>
            <a:xfrm>
              <a:off x="3782700" y="2771733"/>
              <a:ext cx="181447" cy="345156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Shape 195"/>
            <p:cNvSpPr/>
            <p:nvPr/>
          </p:nvSpPr>
          <p:spPr>
            <a:xfrm rot="16200000">
              <a:off x="4956466" y="2853586"/>
              <a:ext cx="345155" cy="181447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Shape 196"/>
            <p:cNvSpPr/>
            <p:nvPr/>
          </p:nvSpPr>
          <p:spPr>
            <a:xfrm rot="5400000">
              <a:off x="3700845" y="1765019"/>
              <a:ext cx="345156" cy="181446"/>
            </a:xfrm>
            <a:prstGeom prst="corner">
              <a:avLst>
                <a:gd name="adj1" fmla="val 50000"/>
                <a:gd name="adj2" fmla="val 4764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Shape 197"/>
            <p:cNvSpPr/>
            <p:nvPr/>
          </p:nvSpPr>
          <p:spPr>
            <a:xfrm rot="10800000">
              <a:off x="5038319" y="1683347"/>
              <a:ext cx="181446" cy="344972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8" name="Shape 198"/>
          <p:cNvSpPr txBox="1">
            <a:spLocks noGrp="1"/>
          </p:cNvSpPr>
          <p:nvPr>
            <p:ph type="sldNum" idx="12"/>
          </p:nvPr>
        </p:nvSpPr>
        <p:spPr>
          <a:xfrm>
            <a:off x="4297650" y="6369977"/>
            <a:ext cx="548700" cy="4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29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="" xmlns:a16="http://schemas.microsoft.com/office/drawing/2014/main" id="{EC541234-B62A-407A-BD99-84471030C65C}"/>
              </a:ext>
            </a:extLst>
          </p:cNvPr>
          <p:cNvSpPr/>
          <p:nvPr/>
        </p:nvSpPr>
        <p:spPr>
          <a:xfrm>
            <a:off x="-9242" y="-34630"/>
            <a:ext cx="9144000" cy="1166373"/>
          </a:xfrm>
          <a:prstGeom prst="rect">
            <a:avLst/>
          </a:prstGeom>
          <a:solidFill>
            <a:srgbClr val="C7F464"/>
          </a:solidFill>
          <a:ln>
            <a:solidFill>
              <a:srgbClr val="C7F464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Título 2">
            <a:extLst>
              <a:ext uri="{FF2B5EF4-FFF2-40B4-BE49-F238E27FC236}">
                <a16:creationId xmlns="" xmlns:a16="http://schemas.microsoft.com/office/drawing/2014/main" id="{7E7268AC-CA9A-46C9-B794-2E8BBC87C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979" y="156138"/>
            <a:ext cx="7698643" cy="960437"/>
          </a:xfrm>
        </p:spPr>
        <p:txBody>
          <a:bodyPr/>
          <a:lstStyle/>
          <a:p>
            <a:pPr algn="ctr"/>
            <a:r>
              <a:rPr lang="es-AR" sz="4000" dirty="0">
                <a:solidFill>
                  <a:schemeClr val="tx1"/>
                </a:solidFill>
                <a:latin typeface="+mj-lt"/>
              </a:rPr>
              <a:t>Tipos de mentalidad</a:t>
            </a:r>
            <a:r>
              <a:rPr lang="es-AR" sz="4000" strike="sngStrike" dirty="0">
                <a:solidFill>
                  <a:schemeClr val="tx1"/>
                </a:solidFill>
                <a:latin typeface="+mj-lt"/>
              </a:rPr>
              <a:t>es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="" xmlns:a16="http://schemas.microsoft.com/office/drawing/2014/main" id="{CDCACB59-6AC7-47DD-992C-3AF4302824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s-AR"/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E26C2D14-4B2B-44DB-B09A-CFA33C992656}"/>
              </a:ext>
            </a:extLst>
          </p:cNvPr>
          <p:cNvSpPr/>
          <p:nvPr/>
        </p:nvSpPr>
        <p:spPr>
          <a:xfrm>
            <a:off x="691200" y="1292200"/>
            <a:ext cx="1720560" cy="408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Flecha: a la derecha 11">
            <a:extLst>
              <a:ext uri="{FF2B5EF4-FFF2-40B4-BE49-F238E27FC236}">
                <a16:creationId xmlns="" xmlns:a16="http://schemas.microsoft.com/office/drawing/2014/main" id="{CC64C945-400D-4DC8-BA1C-02D8756399F8}"/>
              </a:ext>
            </a:extLst>
          </p:cNvPr>
          <p:cNvSpPr/>
          <p:nvPr/>
        </p:nvSpPr>
        <p:spPr>
          <a:xfrm>
            <a:off x="512874" y="4157647"/>
            <a:ext cx="1000530" cy="504056"/>
          </a:xfrm>
          <a:prstGeom prst="rightArrow">
            <a:avLst/>
          </a:prstGeom>
          <a:solidFill>
            <a:srgbClr val="C7F464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CuadroTexto 14">
            <a:extLst>
              <a:ext uri="{FF2B5EF4-FFF2-40B4-BE49-F238E27FC236}">
                <a16:creationId xmlns="" xmlns:a16="http://schemas.microsoft.com/office/drawing/2014/main" id="{634D7037-0B94-4779-9136-FFD9118D4D97}"/>
              </a:ext>
            </a:extLst>
          </p:cNvPr>
          <p:cNvSpPr txBox="1"/>
          <p:nvPr/>
        </p:nvSpPr>
        <p:spPr>
          <a:xfrm>
            <a:off x="1753631" y="1257510"/>
            <a:ext cx="6312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Las personas con mentalidad  FIJA  se caracterizan por: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="" xmlns:a16="http://schemas.microsoft.com/office/drawing/2014/main" id="{86C6EA33-6A3B-457D-82C4-CDCB5C06385F}"/>
              </a:ext>
            </a:extLst>
          </p:cNvPr>
          <p:cNvSpPr txBox="1"/>
          <p:nvPr/>
        </p:nvSpPr>
        <p:spPr>
          <a:xfrm>
            <a:off x="1678462" y="3994177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Las personas con Mentalidad DE CRECIMIENTO se caracterizan por:</a:t>
            </a:r>
          </a:p>
        </p:txBody>
      </p:sp>
      <p:sp>
        <p:nvSpPr>
          <p:cNvPr id="19" name="Shape 378">
            <a:extLst>
              <a:ext uri="{FF2B5EF4-FFF2-40B4-BE49-F238E27FC236}">
                <a16:creationId xmlns="" xmlns:a16="http://schemas.microsoft.com/office/drawing/2014/main" id="{74F84587-9A22-4186-A942-06237392DD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38979" y="1919383"/>
            <a:ext cx="8181740" cy="21520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es-AR" sz="2000" dirty="0">
                <a:solidFill>
                  <a:schemeClr val="tx1"/>
                </a:solidFill>
                <a:latin typeface="+mj-lt"/>
              </a:rPr>
              <a:t>Creer que las habilidades y aptitudes son adquiridas innatamente. </a:t>
            </a:r>
          </a:p>
          <a:p>
            <a:pPr>
              <a:lnSpc>
                <a:spcPct val="150000"/>
              </a:lnSpc>
            </a:pPr>
            <a:r>
              <a:rPr lang="es-AR" sz="2000" dirty="0">
                <a:solidFill>
                  <a:schemeClr val="tx1"/>
                </a:solidFill>
                <a:latin typeface="+mj-lt"/>
              </a:rPr>
              <a:t>Creer que el esfuerzo implica la pérdida de la capacidad.</a:t>
            </a:r>
          </a:p>
          <a:p>
            <a:pPr>
              <a:lnSpc>
                <a:spcPct val="150000"/>
              </a:lnSpc>
            </a:pPr>
            <a:r>
              <a:rPr lang="es-AR" sz="2000" dirty="0">
                <a:solidFill>
                  <a:schemeClr val="tx1"/>
                </a:solidFill>
                <a:latin typeface="+mj-lt"/>
              </a:rPr>
              <a:t>Creer que las valoraciones exteriores son determinantes para el futuro.</a:t>
            </a:r>
            <a:r>
              <a:rPr lang="es-AR" sz="2000" b="1" dirty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20" name="Flecha: a la derecha 19">
            <a:extLst>
              <a:ext uri="{FF2B5EF4-FFF2-40B4-BE49-F238E27FC236}">
                <a16:creationId xmlns="" xmlns:a16="http://schemas.microsoft.com/office/drawing/2014/main" id="{4F277BC5-AE2F-46BD-97E1-A960F9233078}"/>
              </a:ext>
            </a:extLst>
          </p:cNvPr>
          <p:cNvSpPr/>
          <p:nvPr/>
        </p:nvSpPr>
        <p:spPr>
          <a:xfrm>
            <a:off x="538979" y="1420981"/>
            <a:ext cx="1000530" cy="504056"/>
          </a:xfrm>
          <a:prstGeom prst="rightArrow">
            <a:avLst/>
          </a:prstGeom>
          <a:solidFill>
            <a:srgbClr val="C7F464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Shape 378">
            <a:extLst>
              <a:ext uri="{FF2B5EF4-FFF2-40B4-BE49-F238E27FC236}">
                <a16:creationId xmlns="" xmlns:a16="http://schemas.microsoft.com/office/drawing/2014/main" id="{E7CA1439-76CE-4ADC-AB6F-C56C6EEE26E2}"/>
              </a:ext>
            </a:extLst>
          </p:cNvPr>
          <p:cNvSpPr txBox="1">
            <a:spLocks/>
          </p:cNvSpPr>
          <p:nvPr/>
        </p:nvSpPr>
        <p:spPr>
          <a:xfrm>
            <a:off x="691200" y="4676319"/>
            <a:ext cx="8029519" cy="2003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7F464"/>
              </a:buClr>
              <a:buSzPts val="2400"/>
              <a:buFont typeface="Montserrat"/>
              <a:buChar char="▣"/>
              <a:defRPr sz="24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2000"/>
              <a:buFont typeface="Montserrat"/>
              <a:buChar char="□"/>
              <a:defRPr sz="20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2000"/>
              <a:buFont typeface="Montserrat"/>
              <a:buChar char="■"/>
              <a:defRPr sz="20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●"/>
              <a:defRPr sz="18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○"/>
              <a:defRPr sz="18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■"/>
              <a:defRPr sz="18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●"/>
              <a:defRPr sz="18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○"/>
              <a:defRPr sz="18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■"/>
              <a:defRPr sz="18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>
              <a:lnSpc>
                <a:spcPct val="150000"/>
              </a:lnSpc>
            </a:pPr>
            <a:endParaRPr lang="es-AR" sz="2000" b="1" dirty="0">
              <a:latin typeface="Bahnschrift SemiLight" panose="020B0502040204020203" pitchFamily="34" charset="0"/>
            </a:endParaRPr>
          </a:p>
        </p:txBody>
      </p:sp>
      <p:sp>
        <p:nvSpPr>
          <p:cNvPr id="22" name="Shape 378">
            <a:extLst>
              <a:ext uri="{FF2B5EF4-FFF2-40B4-BE49-F238E27FC236}">
                <a16:creationId xmlns="" xmlns:a16="http://schemas.microsoft.com/office/drawing/2014/main" id="{CFC17CED-1F47-4D9E-BDDA-123E45265D64}"/>
              </a:ext>
            </a:extLst>
          </p:cNvPr>
          <p:cNvSpPr txBox="1">
            <a:spLocks/>
          </p:cNvSpPr>
          <p:nvPr/>
        </p:nvSpPr>
        <p:spPr>
          <a:xfrm>
            <a:off x="512874" y="4666554"/>
            <a:ext cx="8099768" cy="1830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7F464"/>
              </a:buClr>
              <a:buSzPts val="2400"/>
              <a:buFont typeface="Montserrat"/>
              <a:buChar char="▣"/>
              <a:defRPr sz="24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2000"/>
              <a:buFont typeface="Montserrat"/>
              <a:buChar char="□"/>
              <a:defRPr sz="20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2000"/>
              <a:buFont typeface="Montserrat"/>
              <a:buChar char="■"/>
              <a:defRPr sz="20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●"/>
              <a:defRPr sz="18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○"/>
              <a:defRPr sz="18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■"/>
              <a:defRPr sz="18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●"/>
              <a:defRPr sz="18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○"/>
              <a:defRPr sz="18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7F464"/>
              </a:buClr>
              <a:buSzPts val="1800"/>
              <a:buFont typeface="Montserrat"/>
              <a:buChar char="■"/>
              <a:defRPr sz="1800" b="0" i="0" u="none" strike="noStrike" cap="none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>
              <a:lnSpc>
                <a:spcPct val="150000"/>
              </a:lnSpc>
            </a:pPr>
            <a:r>
              <a:rPr lang="es-AR" sz="2000" dirty="0">
                <a:solidFill>
                  <a:schemeClr val="tx1"/>
                </a:solidFill>
                <a:latin typeface="+mj-lt"/>
              </a:rPr>
              <a:t>Creer que las habilidades y aptitudes pueden desarrollarse con esfuerzo y perseverancia.</a:t>
            </a:r>
            <a:r>
              <a:rPr lang="es-AR" sz="2000" b="1" dirty="0">
                <a:latin typeface="+mj-lt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s-AR" sz="2000" dirty="0">
                <a:solidFill>
                  <a:schemeClr val="tx1"/>
                </a:solidFill>
                <a:latin typeface="+mj-lt"/>
              </a:rPr>
              <a:t>Creer que el aprendizaje es estimulado por los retos y desafíos.</a:t>
            </a:r>
          </a:p>
        </p:txBody>
      </p:sp>
    </p:spTree>
    <p:extLst>
      <p:ext uri="{BB962C8B-B14F-4D97-AF65-F5344CB8AC3E}">
        <p14:creationId xmlns:p14="http://schemas.microsoft.com/office/powerpoint/2010/main" xmlns="" val="67866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783603" y="303780"/>
            <a:ext cx="6336704" cy="115212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rgbClr val="4ECDC4"/>
                </a:solidFill>
                <a:latin typeface="+mj-lt"/>
              </a:rPr>
              <a:t>Agradecimientos</a:t>
            </a:r>
            <a:endParaRPr sz="3600" dirty="0">
              <a:solidFill>
                <a:srgbClr val="4ECDC4"/>
              </a:solidFill>
              <a:latin typeface="+mj-lt"/>
            </a:endParaRPr>
          </a:p>
        </p:txBody>
      </p:sp>
      <p:sp>
        <p:nvSpPr>
          <p:cNvPr id="371" name="Shape 371"/>
          <p:cNvSpPr txBox="1">
            <a:spLocks noGrp="1"/>
          </p:cNvSpPr>
          <p:nvPr>
            <p:ph type="body" idx="1"/>
          </p:nvPr>
        </p:nvSpPr>
        <p:spPr>
          <a:xfrm>
            <a:off x="323528" y="1700808"/>
            <a:ext cx="8496944" cy="48534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es-AR" sz="2400" dirty="0">
                <a:solidFill>
                  <a:schemeClr val="tx1"/>
                </a:solidFill>
              </a:rPr>
              <a:t>	</a:t>
            </a:r>
            <a:r>
              <a:rPr lang="es-AR" sz="2200" i="1" dirty="0">
                <a:solidFill>
                  <a:schemeClr val="tx1"/>
                </a:solidFill>
                <a:latin typeface="+mj-lt"/>
              </a:rPr>
              <a:t>Especialmente a la Lic. Eliana Zamora  y a la Dra. Lorena </a:t>
            </a:r>
            <a:r>
              <a:rPr lang="es-AR" sz="2200" i="1" dirty="0" err="1">
                <a:solidFill>
                  <a:schemeClr val="tx1"/>
                </a:solidFill>
                <a:latin typeface="+mj-lt"/>
              </a:rPr>
              <a:t>Canet-Juric</a:t>
            </a:r>
            <a:r>
              <a:rPr lang="es-AR" sz="2200" i="1" dirty="0">
                <a:solidFill>
                  <a:schemeClr val="tx1"/>
                </a:solidFill>
                <a:latin typeface="+mj-lt"/>
              </a:rPr>
              <a:t> por su dedicación, acompañamiento y predisposición.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s-AR" sz="2200" i="1" dirty="0">
                <a:solidFill>
                  <a:schemeClr val="tx1"/>
                </a:solidFill>
                <a:latin typeface="+mj-lt"/>
              </a:rPr>
              <a:t>	A la institución educativa que nos abrió sus puertas y nos brindó con amabilidad su tiempo y espacios. 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s-AR" sz="2200" i="1" dirty="0">
                <a:solidFill>
                  <a:schemeClr val="tx1"/>
                </a:solidFill>
                <a:latin typeface="+mj-lt"/>
              </a:rPr>
              <a:t>	A los niños y sus familias que participaron en nuestro proyecto.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s-AR" sz="2200" i="1" dirty="0">
                <a:solidFill>
                  <a:schemeClr val="tx1"/>
                </a:solidFill>
                <a:latin typeface="+mj-lt"/>
              </a:rPr>
              <a:t>	A nuestras familias por su apoyo incondicional.</a:t>
            </a:r>
            <a:endParaRPr sz="22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72" name="Shape 372"/>
          <p:cNvSpPr txBox="1">
            <a:spLocks noGrp="1"/>
          </p:cNvSpPr>
          <p:nvPr>
            <p:ph type="sldNum" idx="12"/>
          </p:nvPr>
        </p:nvSpPr>
        <p:spPr>
          <a:xfrm>
            <a:off x="8556775" y="6446177"/>
            <a:ext cx="548700" cy="4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30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991146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539552" y="332656"/>
            <a:ext cx="7913248" cy="108012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s-AR" sz="2400" b="0" dirty="0">
                <a:solidFill>
                  <a:schemeClr val="tx1"/>
                </a:solidFill>
                <a:latin typeface="+mj-lt"/>
              </a:rPr>
              <a:t>Las diferencias entre ambas mentalidades se encuentran vinculadas a conceptos relacionados como</a:t>
            </a:r>
            <a:r>
              <a:rPr lang="es-AR" sz="2400" b="0" dirty="0">
                <a:solidFill>
                  <a:schemeClr val="tx1"/>
                </a:solidFill>
                <a:latin typeface="Bahnschrift SemiLight" panose="020B0502040204020203" pitchFamily="34" charset="0"/>
              </a:rPr>
              <a:t>: </a:t>
            </a:r>
            <a:endParaRPr sz="2400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467544" y="1811604"/>
            <a:ext cx="8136904" cy="45697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s-AR" dirty="0">
                <a:solidFill>
                  <a:schemeClr val="tx1"/>
                </a:solidFill>
                <a:latin typeface="+mj-lt"/>
              </a:rPr>
              <a:t>el éxito </a:t>
            </a:r>
          </a:p>
          <a:p>
            <a:pPr lvl="0"/>
            <a:r>
              <a:rPr lang="es-AR" dirty="0">
                <a:solidFill>
                  <a:schemeClr val="tx1"/>
                </a:solidFill>
                <a:latin typeface="+mj-lt"/>
              </a:rPr>
              <a:t>el fracaso</a:t>
            </a:r>
          </a:p>
          <a:p>
            <a:pPr lvl="0"/>
            <a:r>
              <a:rPr lang="es-AR" dirty="0">
                <a:solidFill>
                  <a:schemeClr val="tx1"/>
                </a:solidFill>
                <a:latin typeface="+mj-lt"/>
              </a:rPr>
              <a:t>el esfuerzo</a:t>
            </a:r>
          </a:p>
          <a:p>
            <a:pPr lvl="0"/>
            <a:r>
              <a:rPr lang="es-AR" dirty="0">
                <a:solidFill>
                  <a:schemeClr val="tx1"/>
                </a:solidFill>
                <a:latin typeface="+mj-lt"/>
              </a:rPr>
              <a:t>el rendimiento</a:t>
            </a:r>
          </a:p>
          <a:p>
            <a:pPr lvl="0"/>
            <a:r>
              <a:rPr lang="es-AR" dirty="0">
                <a:solidFill>
                  <a:schemeClr val="tx1"/>
                </a:solidFill>
                <a:latin typeface="+mj-lt"/>
              </a:rPr>
              <a:t>los desafíos </a:t>
            </a:r>
          </a:p>
          <a:p>
            <a:pPr lvl="0"/>
            <a:r>
              <a:rPr lang="es-AR" dirty="0">
                <a:solidFill>
                  <a:schemeClr val="tx1"/>
                </a:solidFill>
                <a:latin typeface="+mj-lt"/>
              </a:rPr>
              <a:t>la valoración</a:t>
            </a:r>
          </a:p>
          <a:p>
            <a:pPr lvl="0"/>
            <a:endParaRPr dirty="0">
              <a:latin typeface="+mj-lt"/>
            </a:endParaRP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AR" sz="2000" dirty="0">
                <a:solidFill>
                  <a:schemeClr val="tx1"/>
                </a:solidFill>
                <a:latin typeface="+mj-lt"/>
              </a:rPr>
              <a:t>Las teorías implícitas de la mente no tienen porqué ser del mismo tipo para todos los dominios, y a su vez son susceptibles de ser modificadas a través de estímulos como el entorno o la enseñanza.</a:t>
            </a:r>
            <a:endParaRPr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8556775" y="6446177"/>
            <a:ext cx="548700" cy="4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0" y="0"/>
            <a:ext cx="9144000" cy="1698202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ctrTitle" idx="4294967295"/>
          </p:nvPr>
        </p:nvSpPr>
        <p:spPr>
          <a:xfrm>
            <a:off x="107504" y="129021"/>
            <a:ext cx="8856984" cy="13557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4000" dirty="0">
                <a:solidFill>
                  <a:schemeClr val="tx1"/>
                </a:solidFill>
                <a:latin typeface="+mj-lt"/>
              </a:rPr>
              <a:t>¿Cuál es la importancia de </a:t>
            </a:r>
            <a:r>
              <a:rPr lang="es-AR" sz="4000" i="1" dirty="0" err="1">
                <a:solidFill>
                  <a:schemeClr val="tx1"/>
                </a:solidFill>
                <a:latin typeface="+mj-lt"/>
              </a:rPr>
              <a:t>Mindset</a:t>
            </a:r>
            <a:r>
              <a:rPr lang="es-AR" sz="4000" i="1" dirty="0">
                <a:solidFill>
                  <a:schemeClr val="tx1"/>
                </a:solidFill>
                <a:latin typeface="+mj-lt"/>
              </a:rPr>
              <a:t>?</a:t>
            </a:r>
            <a:endParaRPr sz="4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8" name="Shape 78"/>
          <p:cNvSpPr txBox="1">
            <a:spLocks noGrp="1"/>
          </p:cNvSpPr>
          <p:nvPr>
            <p:ph type="subTitle" idx="4294967295"/>
          </p:nvPr>
        </p:nvSpPr>
        <p:spPr>
          <a:xfrm>
            <a:off x="575556" y="1801356"/>
            <a:ext cx="7992888" cy="9431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es-AR" sz="2000" dirty="0">
                <a:solidFill>
                  <a:schemeClr val="tx1"/>
                </a:solidFill>
                <a:latin typeface="+mj-lt"/>
              </a:rPr>
              <a:t>Resultan relevantes para dominios heterogéneos como el aprendizaje, la inteligencia y la personalidad</a:t>
            </a:r>
            <a:r>
              <a:rPr lang="es-AR" sz="2000" dirty="0">
                <a:latin typeface="+mj-lt"/>
              </a:rPr>
              <a:t>.</a:t>
            </a:r>
            <a:endParaRPr sz="2000" b="1" dirty="0">
              <a:latin typeface="+mj-lt"/>
            </a:endParaRPr>
          </a:p>
        </p:txBody>
      </p:sp>
      <p:sp>
        <p:nvSpPr>
          <p:cNvPr id="79" name="Shape 79"/>
          <p:cNvSpPr txBox="1">
            <a:spLocks noGrp="1"/>
          </p:cNvSpPr>
          <p:nvPr>
            <p:ph type="body" idx="4294967295"/>
          </p:nvPr>
        </p:nvSpPr>
        <p:spPr>
          <a:xfrm>
            <a:off x="575556" y="3879248"/>
            <a:ext cx="7992888" cy="28126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</a:pPr>
            <a:r>
              <a:rPr lang="es-AR" sz="2000" dirty="0">
                <a:solidFill>
                  <a:schemeClr val="tx1"/>
                </a:solidFill>
                <a:latin typeface="+mj-lt"/>
              </a:rPr>
              <a:t>el autoestima y autoconcepto del logro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</a:pPr>
            <a:r>
              <a:rPr lang="es-AR" sz="2000" dirty="0">
                <a:solidFill>
                  <a:schemeClr val="tx1"/>
                </a:solidFill>
                <a:latin typeface="+mj-lt"/>
              </a:rPr>
              <a:t>la confianza en la propia inteligencia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</a:pPr>
            <a:r>
              <a:rPr lang="es-AR" sz="2000" dirty="0">
                <a:solidFill>
                  <a:schemeClr val="tx1"/>
                </a:solidFill>
                <a:latin typeface="+mj-lt"/>
              </a:rPr>
              <a:t>la competencia académica percibida 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</a:pPr>
            <a:r>
              <a:rPr lang="es-AR" sz="2000" dirty="0">
                <a:solidFill>
                  <a:schemeClr val="tx1"/>
                </a:solidFill>
                <a:latin typeface="+mj-lt"/>
              </a:rPr>
              <a:t>la resiliencia, motivación y estrés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</a:pPr>
            <a:r>
              <a:rPr lang="es-AR" sz="2000" dirty="0">
                <a:solidFill>
                  <a:schemeClr val="tx1"/>
                </a:solidFill>
                <a:latin typeface="+mj-lt"/>
              </a:rPr>
              <a:t>los juicios personales y relaciones entre pares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</a:pPr>
            <a:endParaRPr lang="es-AR" sz="22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</a:pPr>
            <a:endParaRPr lang="es-AR" sz="22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</a:pPr>
            <a:endParaRPr lang="es-AR" sz="22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</a:pPr>
            <a:endParaRPr sz="2200" dirty="0">
              <a:solidFill>
                <a:schemeClr val="tx1"/>
              </a:solidFill>
            </a:endParaRPr>
          </a:p>
        </p:txBody>
      </p:sp>
      <p:sp>
        <p:nvSpPr>
          <p:cNvPr id="80" name="Shape 80"/>
          <p:cNvSpPr/>
          <p:nvPr/>
        </p:nvSpPr>
        <p:spPr>
          <a:xfrm>
            <a:off x="575556" y="2931036"/>
            <a:ext cx="1533600" cy="137700"/>
          </a:xfrm>
          <a:prstGeom prst="rect">
            <a:avLst/>
          </a:prstGeom>
          <a:solidFill>
            <a:srgbClr val="454F5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54F5B"/>
              </a:solidFill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4297650" y="6369977"/>
            <a:ext cx="548700" cy="4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16CAB9FC-B508-4D7A-A0C6-F2A6B52CE583}"/>
              </a:ext>
            </a:extLst>
          </p:cNvPr>
          <p:cNvSpPr txBox="1"/>
          <p:nvPr/>
        </p:nvSpPr>
        <p:spPr>
          <a:xfrm>
            <a:off x="575556" y="3327627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latin typeface="+mj-lt"/>
              </a:rPr>
              <a:t>Las teorías implícitas de la mente </a:t>
            </a: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impactan en</a:t>
            </a:r>
            <a:r>
              <a:rPr lang="es-AR" sz="2400" dirty="0">
                <a:latin typeface="+mj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90743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ctrTitle" idx="4294967295"/>
          </p:nvPr>
        </p:nvSpPr>
        <p:spPr>
          <a:xfrm>
            <a:off x="910453" y="1196752"/>
            <a:ext cx="7285765" cy="293440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7200" dirty="0">
                <a:solidFill>
                  <a:srgbClr val="FFFFFF"/>
                </a:solidFill>
              </a:rPr>
              <a:t/>
            </a:r>
            <a:br>
              <a:rPr lang="es-AR" sz="7200" dirty="0">
                <a:solidFill>
                  <a:srgbClr val="FFFFFF"/>
                </a:solidFill>
              </a:rPr>
            </a:br>
            <a:r>
              <a:rPr lang="es-AR" sz="7200" dirty="0">
                <a:solidFill>
                  <a:srgbClr val="FFFFFF"/>
                </a:solidFill>
              </a:rPr>
              <a:t/>
            </a:r>
            <a:br>
              <a:rPr lang="es-AR" sz="7200" dirty="0">
                <a:solidFill>
                  <a:srgbClr val="FFFFFF"/>
                </a:solidFill>
              </a:rPr>
            </a:br>
            <a:r>
              <a:rPr lang="es-AR" sz="7200" dirty="0">
                <a:solidFill>
                  <a:srgbClr val="FFFFFF"/>
                </a:solidFill>
              </a:rPr>
              <a:t/>
            </a:r>
            <a:br>
              <a:rPr lang="es-AR" sz="7200" dirty="0">
                <a:solidFill>
                  <a:srgbClr val="FFFFFF"/>
                </a:solidFill>
              </a:rPr>
            </a:br>
            <a:endParaRPr sz="7200" dirty="0">
              <a:solidFill>
                <a:srgbClr val="FFFFFF"/>
              </a:solidFill>
            </a:endParaRPr>
          </a:p>
        </p:txBody>
      </p:sp>
      <p:sp>
        <p:nvSpPr>
          <p:cNvPr id="107" name="Shape 107"/>
          <p:cNvSpPr txBox="1">
            <a:spLocks noGrp="1"/>
          </p:cNvSpPr>
          <p:nvPr>
            <p:ph type="subTitle" idx="4294967295"/>
          </p:nvPr>
        </p:nvSpPr>
        <p:spPr>
          <a:xfrm>
            <a:off x="683568" y="3789040"/>
            <a:ext cx="7776864" cy="25575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50000"/>
              </a:lnSpc>
              <a:buNone/>
            </a:pPr>
            <a:r>
              <a:rPr lang="es-AR" dirty="0">
                <a:solidFill>
                  <a:schemeClr val="tx1"/>
                </a:solidFill>
                <a:latin typeface="+mn-lt"/>
              </a:rPr>
              <a:t>De esta manera, adoptar una mentalidad de crecimiento genera en las personas una aptitud de superación constante frente a los desafíos, por más que el entorno diga lo contrario. </a:t>
            </a:r>
            <a:endParaRPr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108" name="Shape 108"/>
          <p:cNvGrpSpPr/>
          <p:nvPr/>
        </p:nvGrpSpPr>
        <p:grpSpPr>
          <a:xfrm>
            <a:off x="885335" y="245207"/>
            <a:ext cx="7416824" cy="3409242"/>
            <a:chOff x="3782700" y="1538287"/>
            <a:chExt cx="1578600" cy="1578600"/>
          </a:xfrm>
        </p:grpSpPr>
        <p:sp>
          <p:nvSpPr>
            <p:cNvPr id="109" name="Shape 109"/>
            <p:cNvSpPr/>
            <p:nvPr/>
          </p:nvSpPr>
          <p:spPr>
            <a:xfrm>
              <a:off x="3782700" y="2757488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 rot="-5400000">
              <a:off x="5001900" y="27574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 rot="5400000">
              <a:off x="3782700" y="1538288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 rot="10800000">
              <a:off x="5001900" y="1538287"/>
              <a:ext cx="359400" cy="359400"/>
            </a:xfrm>
            <a:prstGeom prst="corner">
              <a:avLst>
                <a:gd name="adj1" fmla="val 50000"/>
                <a:gd name="adj2" fmla="val 50000"/>
              </a:avLst>
            </a:prstGeom>
            <a:solidFill>
              <a:srgbClr val="C7F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" name="Shape 114"/>
          <p:cNvSpPr txBox="1">
            <a:spLocks noGrp="1"/>
          </p:cNvSpPr>
          <p:nvPr>
            <p:ph type="sldNum" idx="12"/>
          </p:nvPr>
        </p:nvSpPr>
        <p:spPr>
          <a:xfrm>
            <a:off x="4297650" y="6369977"/>
            <a:ext cx="548700" cy="4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/>
          </a:p>
        </p:txBody>
      </p:sp>
      <p:sp>
        <p:nvSpPr>
          <p:cNvPr id="3" name="2 Rectángulo"/>
          <p:cNvSpPr/>
          <p:nvPr/>
        </p:nvSpPr>
        <p:spPr>
          <a:xfrm>
            <a:off x="1547664" y="998652"/>
            <a:ext cx="61206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800" dirty="0"/>
              <a:t>Lo “natural” en los seres humanos, es decir, lo que se supone como innato en los hombres, sería la capacidad que tenemos para el aprendizaje y el cambio</a:t>
            </a:r>
            <a:r>
              <a:rPr lang="es-AR" sz="2800" dirty="0">
                <a:latin typeface="Bahnschrift SemiLight" panose="020B0502040204020203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7CFF3453-C3B2-4B70-B539-D01796FA906A}"/>
              </a:ext>
            </a:extLst>
          </p:cNvPr>
          <p:cNvSpPr/>
          <p:nvPr/>
        </p:nvSpPr>
        <p:spPr>
          <a:xfrm>
            <a:off x="691200" y="1412776"/>
            <a:ext cx="179256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43934" y="2959510"/>
            <a:ext cx="3767399" cy="29897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0B0F0"/>
                </a:solidFill>
                <a:latin typeface="+mj-lt"/>
              </a:rPr>
              <a:t>Mujeres</a:t>
            </a:r>
          </a:p>
          <a:p>
            <a:pPr marL="0" lvl="0" indent="0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  <a:latin typeface="+mj-lt"/>
              </a:rPr>
              <a:t>Tenían una mayor predisposición a un tipo de </a:t>
            </a:r>
            <a:r>
              <a:rPr lang="en" b="1" dirty="0">
                <a:solidFill>
                  <a:schemeClr val="tx1"/>
                </a:solidFill>
                <a:latin typeface="+mj-lt"/>
              </a:rPr>
              <a:t>mentalidad fija</a:t>
            </a:r>
            <a:r>
              <a:rPr lang="en" dirty="0">
                <a:solidFill>
                  <a:schemeClr val="tx1"/>
                </a:solidFill>
                <a:latin typeface="+mj-lt"/>
              </a:rPr>
              <a:t>.</a:t>
            </a:r>
            <a:endParaRPr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67544" y="154074"/>
            <a:ext cx="8089230" cy="154673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tx1"/>
                </a:solidFill>
                <a:latin typeface="+mj-lt"/>
              </a:rPr>
              <a:t>En sus primeros estudios sobre </a:t>
            </a:r>
            <a:r>
              <a:rPr lang="en" sz="2400" i="1" dirty="0">
                <a:solidFill>
                  <a:schemeClr val="tx1"/>
                </a:solidFill>
                <a:latin typeface="+mj-lt"/>
              </a:rPr>
              <a:t>mindset</a:t>
            </a:r>
            <a:r>
              <a:rPr lang="en" sz="2400" dirty="0">
                <a:solidFill>
                  <a:schemeClr val="tx1"/>
                </a:solidFill>
                <a:latin typeface="+mj-lt"/>
              </a:rPr>
              <a:t>, Dweck encontró </a:t>
            </a:r>
            <a:r>
              <a:rPr lang="en" sz="2400" dirty="0">
                <a:solidFill>
                  <a:srgbClr val="00B0F0"/>
                </a:solidFill>
                <a:latin typeface="+mj-lt"/>
              </a:rPr>
              <a:t>diferencias </a:t>
            </a:r>
            <a:r>
              <a:rPr lang="es-AR" sz="2400" dirty="0">
                <a:solidFill>
                  <a:schemeClr val="tx1"/>
                </a:solidFill>
                <a:latin typeface="+mj-lt"/>
              </a:rPr>
              <a:t>relacionadas al </a:t>
            </a:r>
            <a:r>
              <a:rPr lang="es-AR" sz="2400" dirty="0">
                <a:solidFill>
                  <a:srgbClr val="00B0F0"/>
                </a:solidFill>
                <a:latin typeface="+mj-lt"/>
              </a:rPr>
              <a:t>género</a:t>
            </a:r>
            <a:endParaRPr sz="2400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21" name="Shape 121"/>
          <p:cNvSpPr txBox="1">
            <a:spLocks noGrp="1"/>
          </p:cNvSpPr>
          <p:nvPr>
            <p:ph type="body" idx="2"/>
          </p:nvPr>
        </p:nvSpPr>
        <p:spPr>
          <a:xfrm>
            <a:off x="4732665" y="2959510"/>
            <a:ext cx="3824109" cy="29897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0B0F0"/>
                </a:solidFill>
                <a:latin typeface="+mj-lt"/>
              </a:rPr>
              <a:t>Varones</a:t>
            </a:r>
          </a:p>
          <a:p>
            <a:pPr marL="0" lvl="0" indent="0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s-AR" dirty="0">
                <a:solidFill>
                  <a:schemeClr val="tx1"/>
                </a:solidFill>
                <a:latin typeface="+mj-lt"/>
              </a:rPr>
              <a:t>Tenían </a:t>
            </a:r>
            <a:r>
              <a:rPr lang="en" dirty="0">
                <a:solidFill>
                  <a:schemeClr val="tx1"/>
                </a:solidFill>
                <a:latin typeface="+mj-lt"/>
              </a:rPr>
              <a:t>una mayor tendencia a adquirir un tipo de </a:t>
            </a:r>
            <a:r>
              <a:rPr lang="en" b="1" dirty="0">
                <a:solidFill>
                  <a:schemeClr val="tx1"/>
                </a:solidFill>
                <a:latin typeface="+mj-lt"/>
              </a:rPr>
              <a:t>mentalidad de cambio</a:t>
            </a:r>
            <a:r>
              <a:rPr lang="en" dirty="0">
                <a:solidFill>
                  <a:schemeClr val="tx1"/>
                </a:solidFill>
                <a:latin typeface="+mj-lt"/>
              </a:rPr>
              <a:t>.</a:t>
            </a:r>
            <a:endParaRPr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sldNum" idx="12"/>
          </p:nvPr>
        </p:nvSpPr>
        <p:spPr>
          <a:xfrm>
            <a:off x="8556775" y="6446177"/>
            <a:ext cx="548700" cy="4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/>
          </a:p>
        </p:txBody>
      </p:sp>
      <p:sp>
        <p:nvSpPr>
          <p:cNvPr id="3" name="Flecha: hacia abajo 2">
            <a:extLst>
              <a:ext uri="{FF2B5EF4-FFF2-40B4-BE49-F238E27FC236}">
                <a16:creationId xmlns="" xmlns:a16="http://schemas.microsoft.com/office/drawing/2014/main" id="{369A6E05-1F93-49AF-8750-087C310947B9}"/>
              </a:ext>
            </a:extLst>
          </p:cNvPr>
          <p:cNvSpPr/>
          <p:nvPr/>
        </p:nvSpPr>
        <p:spPr>
          <a:xfrm rot="1686735">
            <a:off x="2799947" y="1809365"/>
            <a:ext cx="673725" cy="1053561"/>
          </a:xfrm>
          <a:prstGeom prst="downArrow">
            <a:avLst/>
          </a:prstGeom>
          <a:solidFill>
            <a:srgbClr val="C7F46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Flecha: hacia abajo 7">
            <a:extLst>
              <a:ext uri="{FF2B5EF4-FFF2-40B4-BE49-F238E27FC236}">
                <a16:creationId xmlns="" xmlns:a16="http://schemas.microsoft.com/office/drawing/2014/main" id="{02688DE9-80B1-4CAA-AAAA-C284BAFA6F4D}"/>
              </a:ext>
            </a:extLst>
          </p:cNvPr>
          <p:cNvSpPr/>
          <p:nvPr/>
        </p:nvSpPr>
        <p:spPr>
          <a:xfrm rot="20267097">
            <a:off x="5636013" y="1817689"/>
            <a:ext cx="673725" cy="1053561"/>
          </a:xfrm>
          <a:prstGeom prst="downArrow">
            <a:avLst/>
          </a:prstGeom>
          <a:solidFill>
            <a:srgbClr val="C7F46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lang="es-AR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D21471F5-AF40-4CA1-84F4-24D6022875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95536" y="2391905"/>
            <a:ext cx="7472363" cy="3657600"/>
          </a:xfrm>
        </p:spPr>
        <p:txBody>
          <a:bodyPr/>
          <a:lstStyle/>
          <a:p>
            <a:pPr marL="76200" indent="0" algn="r">
              <a:buNone/>
            </a:pPr>
            <a:r>
              <a:rPr lang="es-AR" sz="3200" b="0" i="1" dirty="0">
                <a:solidFill>
                  <a:schemeClr val="tx1"/>
                </a:solidFill>
                <a:latin typeface="+mn-lt"/>
              </a:rPr>
              <a:t>Estudios sobre variables que podrían </a:t>
            </a:r>
            <a:br>
              <a:rPr lang="es-AR" sz="3200" b="0" i="1" dirty="0">
                <a:solidFill>
                  <a:schemeClr val="tx1"/>
                </a:solidFill>
                <a:latin typeface="+mn-lt"/>
              </a:rPr>
            </a:br>
            <a:r>
              <a:rPr lang="es-AR" sz="3200" b="0" i="1" dirty="0">
                <a:solidFill>
                  <a:schemeClr val="tx1"/>
                </a:solidFill>
                <a:latin typeface="+mn-lt"/>
              </a:rPr>
              <a:t>impactar en el tipo de mentalidad </a:t>
            </a:r>
            <a:endParaRPr lang="es-A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9638EE87-D4E8-4679-AC7A-41799CC9C77D}"/>
              </a:ext>
            </a:extLst>
          </p:cNvPr>
          <p:cNvSpPr/>
          <p:nvPr/>
        </p:nvSpPr>
        <p:spPr>
          <a:xfrm>
            <a:off x="6084168" y="5517232"/>
            <a:ext cx="2510557" cy="2880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A3F35618-5FC9-49AE-8AB6-546C2F49CCFD}"/>
              </a:ext>
            </a:extLst>
          </p:cNvPr>
          <p:cNvSpPr/>
          <p:nvPr/>
        </p:nvSpPr>
        <p:spPr>
          <a:xfrm rot="5400000">
            <a:off x="7958525" y="3575829"/>
            <a:ext cx="669392" cy="241641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Rectángulo 13">
            <a:extLst>
              <a:ext uri="{FF2B5EF4-FFF2-40B4-BE49-F238E27FC236}">
                <a16:creationId xmlns="" xmlns:a16="http://schemas.microsoft.com/office/drawing/2014/main" id="{707AE93C-4AA2-425F-94FA-0089C4CF57C6}"/>
              </a:ext>
            </a:extLst>
          </p:cNvPr>
          <p:cNvSpPr/>
          <p:nvPr/>
        </p:nvSpPr>
        <p:spPr>
          <a:xfrm rot="5400000">
            <a:off x="7497021" y="3105298"/>
            <a:ext cx="1610457" cy="241642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Rectángulo 16">
            <a:extLst>
              <a:ext uri="{FF2B5EF4-FFF2-40B4-BE49-F238E27FC236}">
                <a16:creationId xmlns="" xmlns:a16="http://schemas.microsoft.com/office/drawing/2014/main" id="{F7AF01B1-5B35-4C48-AE4E-D9DBB8C2E374}"/>
              </a:ext>
            </a:extLst>
          </p:cNvPr>
          <p:cNvSpPr/>
          <p:nvPr/>
        </p:nvSpPr>
        <p:spPr>
          <a:xfrm rot="5400000">
            <a:off x="-301365" y="2836798"/>
            <a:ext cx="1921362" cy="246853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Rectángulo 17">
            <a:extLst>
              <a:ext uri="{FF2B5EF4-FFF2-40B4-BE49-F238E27FC236}">
                <a16:creationId xmlns="" xmlns:a16="http://schemas.microsoft.com/office/drawing/2014/main" id="{593D86CA-4C93-4EC9-AE81-E2989D867DB7}"/>
              </a:ext>
            </a:extLst>
          </p:cNvPr>
          <p:cNvSpPr/>
          <p:nvPr/>
        </p:nvSpPr>
        <p:spPr>
          <a:xfrm rot="5400000">
            <a:off x="7483436" y="3121432"/>
            <a:ext cx="1610457" cy="241642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Rectángulo 19">
            <a:extLst>
              <a:ext uri="{FF2B5EF4-FFF2-40B4-BE49-F238E27FC236}">
                <a16:creationId xmlns="" xmlns:a16="http://schemas.microsoft.com/office/drawing/2014/main" id="{DC4BBBAA-F394-45A4-9A1F-660219499896}"/>
              </a:ext>
            </a:extLst>
          </p:cNvPr>
          <p:cNvSpPr/>
          <p:nvPr/>
        </p:nvSpPr>
        <p:spPr>
          <a:xfrm>
            <a:off x="535889" y="1929617"/>
            <a:ext cx="3635048" cy="266107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Rectángulo 21">
            <a:extLst>
              <a:ext uri="{FF2B5EF4-FFF2-40B4-BE49-F238E27FC236}">
                <a16:creationId xmlns="" xmlns:a16="http://schemas.microsoft.com/office/drawing/2014/main" id="{A7ED703F-AC89-4E33-B76B-981EB03AA502}"/>
              </a:ext>
            </a:extLst>
          </p:cNvPr>
          <p:cNvSpPr/>
          <p:nvPr/>
        </p:nvSpPr>
        <p:spPr>
          <a:xfrm>
            <a:off x="4774438" y="3985194"/>
            <a:ext cx="3635048" cy="266107"/>
          </a:xfrm>
          <a:prstGeom prst="rect">
            <a:avLst/>
          </a:prstGeom>
          <a:solidFill>
            <a:srgbClr val="C7F46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19975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E26885C7-B4F5-4D94-9CDF-A2FB5A84C8D0}"/>
              </a:ext>
            </a:extLst>
          </p:cNvPr>
          <p:cNvSpPr/>
          <p:nvPr/>
        </p:nvSpPr>
        <p:spPr>
          <a:xfrm>
            <a:off x="683568" y="1340768"/>
            <a:ext cx="180020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4EFA8A66-37E8-4069-BB16-615A773F68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lang="es-AR"/>
          </a:p>
        </p:txBody>
      </p:sp>
      <p:graphicFrame>
        <p:nvGraphicFramePr>
          <p:cNvPr id="6" name="Tabla 5">
            <a:extLst>
              <a:ext uri="{FF2B5EF4-FFF2-40B4-BE49-F238E27FC236}">
                <a16:creationId xmlns="" xmlns:a16="http://schemas.microsoft.com/office/drawing/2014/main" id="{7E3AF403-1293-4315-99DD-346AD4D8D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4791568"/>
              </p:ext>
            </p:extLst>
          </p:nvPr>
        </p:nvGraphicFramePr>
        <p:xfrm>
          <a:off x="302070" y="188640"/>
          <a:ext cx="8446392" cy="479848"/>
        </p:xfrm>
        <a:graphic>
          <a:graphicData uri="http://schemas.openxmlformats.org/drawingml/2006/table">
            <a:tbl>
              <a:tblPr firstCol="1">
                <a:tableStyleId>{2D5ABB26-0587-4C30-8999-92F81FD0307C}</a:tableStyleId>
              </a:tblPr>
              <a:tblGrid>
                <a:gridCol w="8446392">
                  <a:extLst>
                    <a:ext uri="{9D8B030D-6E8A-4147-A177-3AD203B41FA5}">
                      <a16:colId xmlns="" xmlns:a16="http://schemas.microsoft.com/office/drawing/2014/main" val="3573168910"/>
                    </a:ext>
                  </a:extLst>
                </a:gridCol>
              </a:tblGrid>
              <a:tr h="479848">
                <a:tc>
                  <a:txBody>
                    <a:bodyPr/>
                    <a:lstStyle/>
                    <a:p>
                      <a:pPr algn="ctr"/>
                      <a:r>
                        <a:rPr lang="es-AR" sz="2400" b="0" u="none" dirty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VARIABLES ESTUDIADAS EN RELACION A MINDSET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1808969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="" xmlns:a16="http://schemas.microsoft.com/office/drawing/2014/main" id="{9A457C4B-BD9E-4F09-A07E-7406690296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42035258"/>
              </p:ext>
            </p:extLst>
          </p:nvPr>
        </p:nvGraphicFramePr>
        <p:xfrm>
          <a:off x="323528" y="850218"/>
          <a:ext cx="3456384" cy="50405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456384">
                  <a:extLst>
                    <a:ext uri="{9D8B030D-6E8A-4147-A177-3AD203B41FA5}">
                      <a16:colId xmlns="" xmlns:a16="http://schemas.microsoft.com/office/drawing/2014/main" val="410659692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AR" sz="2000" b="1" dirty="0"/>
                        <a:t>Variables en</a:t>
                      </a:r>
                      <a:r>
                        <a:rPr lang="es-AR" sz="2000" b="1" baseline="0" dirty="0"/>
                        <a:t> estudio</a:t>
                      </a:r>
                      <a:endParaRPr lang="es-AR" sz="2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82880385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="" xmlns:a16="http://schemas.microsoft.com/office/drawing/2014/main" id="{1A65C300-2F65-4CA6-B5AE-7E582003F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3580513"/>
              </p:ext>
            </p:extLst>
          </p:nvPr>
        </p:nvGraphicFramePr>
        <p:xfrm>
          <a:off x="3995593" y="850218"/>
          <a:ext cx="4752870" cy="50405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4752870">
                  <a:extLst>
                    <a:ext uri="{9D8B030D-6E8A-4147-A177-3AD203B41FA5}">
                      <a16:colId xmlns="" xmlns:a16="http://schemas.microsoft.com/office/drawing/2014/main" val="410659692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AR" sz="2000" b="1" dirty="0"/>
                        <a:t>Impacto en diferentes dominios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82880385"/>
                  </a:ext>
                </a:extLst>
              </a:tr>
            </a:tbl>
          </a:graphicData>
        </a:graphic>
      </p:graphicFrame>
      <p:cxnSp>
        <p:nvCxnSpPr>
          <p:cNvPr id="17" name="Conector recto 16">
            <a:extLst>
              <a:ext uri="{FF2B5EF4-FFF2-40B4-BE49-F238E27FC236}">
                <a16:creationId xmlns="" xmlns:a16="http://schemas.microsoft.com/office/drawing/2014/main" id="{60036D2A-999B-4181-9E58-05CCFE0FBFCF}"/>
              </a:ext>
            </a:extLst>
          </p:cNvPr>
          <p:cNvCxnSpPr>
            <a:cxnSpLocks/>
          </p:cNvCxnSpPr>
          <p:nvPr/>
        </p:nvCxnSpPr>
        <p:spPr>
          <a:xfrm>
            <a:off x="206474" y="1520788"/>
            <a:ext cx="8758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="" xmlns:a16="http://schemas.microsoft.com/office/drawing/2014/main" id="{107108CD-A2EE-406F-AEB2-D55C06C63EFA}"/>
              </a:ext>
            </a:extLst>
          </p:cNvPr>
          <p:cNvCxnSpPr>
            <a:cxnSpLocks/>
          </p:cNvCxnSpPr>
          <p:nvPr/>
        </p:nvCxnSpPr>
        <p:spPr>
          <a:xfrm>
            <a:off x="206474" y="689274"/>
            <a:ext cx="8758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="" xmlns:a16="http://schemas.microsoft.com/office/drawing/2014/main" id="{2C576091-4426-4B52-8A2C-9FF072951F43}"/>
              </a:ext>
            </a:extLst>
          </p:cNvPr>
          <p:cNvSpPr txBox="1"/>
          <p:nvPr/>
        </p:nvSpPr>
        <p:spPr>
          <a:xfrm>
            <a:off x="249817" y="1611309"/>
            <a:ext cx="3621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Género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="" xmlns:a16="http://schemas.microsoft.com/office/drawing/2014/main" id="{FBBDF12D-51BF-43FB-BE70-1E79596E1934}"/>
              </a:ext>
            </a:extLst>
          </p:cNvPr>
          <p:cNvSpPr txBox="1"/>
          <p:nvPr/>
        </p:nvSpPr>
        <p:spPr>
          <a:xfrm>
            <a:off x="3995593" y="1578169"/>
            <a:ext cx="4968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800" dirty="0">
                <a:solidFill>
                  <a:schemeClr val="tx1"/>
                </a:solidFill>
              </a:rPr>
              <a:t>Autoconcepto en el logro académico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800" dirty="0">
                <a:solidFill>
                  <a:schemeClr val="tx1"/>
                </a:solidFill>
              </a:rPr>
              <a:t>Conducta hacia los obstáculos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="" xmlns:a16="http://schemas.microsoft.com/office/drawing/2014/main" id="{66A18CB0-DB20-4DDE-B7AD-71A1FD757001}"/>
              </a:ext>
            </a:extLst>
          </p:cNvPr>
          <p:cNvSpPr txBox="1"/>
          <p:nvPr/>
        </p:nvSpPr>
        <p:spPr>
          <a:xfrm>
            <a:off x="240083" y="2321561"/>
            <a:ext cx="3621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Estereotipos de géneros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="" xmlns:a16="http://schemas.microsoft.com/office/drawing/2014/main" id="{9C188D0E-5A1A-4BB6-9E5C-7AE9D42E3E6C}"/>
              </a:ext>
            </a:extLst>
          </p:cNvPr>
          <p:cNvSpPr txBox="1"/>
          <p:nvPr/>
        </p:nvSpPr>
        <p:spPr>
          <a:xfrm>
            <a:off x="3981390" y="2273968"/>
            <a:ext cx="4968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800" dirty="0">
                <a:solidFill>
                  <a:schemeClr val="tx1"/>
                </a:solidFill>
              </a:rPr>
              <a:t>Transición al nivel secundario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800" dirty="0">
                <a:solidFill>
                  <a:schemeClr val="tx1"/>
                </a:solidFill>
              </a:rPr>
              <a:t>Rendimiento matemático en mujeres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sz="1800" dirty="0">
              <a:solidFill>
                <a:schemeClr val="tx1"/>
              </a:solidFill>
            </a:endParaRPr>
          </a:p>
        </p:txBody>
      </p:sp>
      <p:cxnSp>
        <p:nvCxnSpPr>
          <p:cNvPr id="29" name="Conector recto 28">
            <a:extLst>
              <a:ext uri="{FF2B5EF4-FFF2-40B4-BE49-F238E27FC236}">
                <a16:creationId xmlns="" xmlns:a16="http://schemas.microsoft.com/office/drawing/2014/main" id="{74F51DF0-08C0-4D90-9D5C-7347E77351D5}"/>
              </a:ext>
            </a:extLst>
          </p:cNvPr>
          <p:cNvCxnSpPr>
            <a:cxnSpLocks/>
          </p:cNvCxnSpPr>
          <p:nvPr/>
        </p:nvCxnSpPr>
        <p:spPr>
          <a:xfrm>
            <a:off x="206474" y="2201176"/>
            <a:ext cx="8758014" cy="193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="" xmlns:a16="http://schemas.microsoft.com/office/drawing/2014/main" id="{A68F657A-FC12-40CB-A748-DB84EC186EBD}"/>
              </a:ext>
            </a:extLst>
          </p:cNvPr>
          <p:cNvCxnSpPr>
            <a:cxnSpLocks/>
          </p:cNvCxnSpPr>
          <p:nvPr/>
        </p:nvCxnSpPr>
        <p:spPr>
          <a:xfrm>
            <a:off x="275107" y="2924944"/>
            <a:ext cx="866241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="" xmlns:a16="http://schemas.microsoft.com/office/drawing/2014/main" id="{C0816602-436E-4F76-A66C-304DB516FD7C}"/>
              </a:ext>
            </a:extLst>
          </p:cNvPr>
          <p:cNvSpPr txBox="1"/>
          <p:nvPr/>
        </p:nvSpPr>
        <p:spPr>
          <a:xfrm>
            <a:off x="317320" y="2999534"/>
            <a:ext cx="3621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Prejuicios de raza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="" xmlns:a16="http://schemas.microsoft.com/office/drawing/2014/main" id="{D6E97C7C-74F0-453A-9608-7F2F459CF994}"/>
              </a:ext>
            </a:extLst>
          </p:cNvPr>
          <p:cNvSpPr txBox="1"/>
          <p:nvPr/>
        </p:nvSpPr>
        <p:spPr>
          <a:xfrm>
            <a:off x="3995593" y="3032043"/>
            <a:ext cx="4968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800" dirty="0">
                <a:solidFill>
                  <a:schemeClr val="tx1"/>
                </a:solidFill>
              </a:rPr>
              <a:t>Rendimiento académico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="" xmlns:a16="http://schemas.microsoft.com/office/drawing/2014/main" id="{D329638B-B332-4558-A41D-ACBA19839031}"/>
              </a:ext>
            </a:extLst>
          </p:cNvPr>
          <p:cNvCxnSpPr>
            <a:cxnSpLocks/>
          </p:cNvCxnSpPr>
          <p:nvPr/>
        </p:nvCxnSpPr>
        <p:spPr>
          <a:xfrm>
            <a:off x="287523" y="3429000"/>
            <a:ext cx="866241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CuadroTexto 34">
            <a:extLst>
              <a:ext uri="{FF2B5EF4-FFF2-40B4-BE49-F238E27FC236}">
                <a16:creationId xmlns="" xmlns:a16="http://schemas.microsoft.com/office/drawing/2014/main" id="{310C4312-0987-4F69-A6AB-3A4884A3C35B}"/>
              </a:ext>
            </a:extLst>
          </p:cNvPr>
          <p:cNvSpPr txBox="1"/>
          <p:nvPr/>
        </p:nvSpPr>
        <p:spPr>
          <a:xfrm>
            <a:off x="276069" y="3522705"/>
            <a:ext cx="3621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Agresión entre pares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="" xmlns:a16="http://schemas.microsoft.com/office/drawing/2014/main" id="{910BAF54-531B-427D-9458-6F292CCB7841}"/>
              </a:ext>
            </a:extLst>
          </p:cNvPr>
          <p:cNvSpPr txBox="1"/>
          <p:nvPr/>
        </p:nvSpPr>
        <p:spPr>
          <a:xfrm>
            <a:off x="3995593" y="3549713"/>
            <a:ext cx="4968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800" dirty="0">
                <a:solidFill>
                  <a:schemeClr val="tx1"/>
                </a:solidFill>
              </a:rPr>
              <a:t>Resiliencia académica y estrés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="" xmlns:a16="http://schemas.microsoft.com/office/drawing/2014/main" id="{371DA6A7-D812-4EBF-937D-A169DE0F2B49}"/>
              </a:ext>
            </a:extLst>
          </p:cNvPr>
          <p:cNvCxnSpPr>
            <a:cxnSpLocks/>
          </p:cNvCxnSpPr>
          <p:nvPr/>
        </p:nvCxnSpPr>
        <p:spPr>
          <a:xfrm>
            <a:off x="254272" y="3947701"/>
            <a:ext cx="866241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="" xmlns:a16="http://schemas.microsoft.com/office/drawing/2014/main" id="{80C15461-8BA1-4787-8960-F5510E079500}"/>
              </a:ext>
            </a:extLst>
          </p:cNvPr>
          <p:cNvSpPr txBox="1"/>
          <p:nvPr/>
        </p:nvSpPr>
        <p:spPr>
          <a:xfrm>
            <a:off x="249817" y="4051647"/>
            <a:ext cx="3621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Elogios al esfuerzo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="" xmlns:a16="http://schemas.microsoft.com/office/drawing/2014/main" id="{6FBAA189-DEF7-44F4-8ADF-E83022478D61}"/>
              </a:ext>
            </a:extLst>
          </p:cNvPr>
          <p:cNvSpPr txBox="1"/>
          <p:nvPr/>
        </p:nvSpPr>
        <p:spPr>
          <a:xfrm>
            <a:off x="3981390" y="4020561"/>
            <a:ext cx="4968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800" dirty="0">
                <a:solidFill>
                  <a:schemeClr val="tx1"/>
                </a:solidFill>
              </a:rPr>
              <a:t>Motivación académica</a:t>
            </a:r>
          </a:p>
        </p:txBody>
      </p:sp>
      <p:cxnSp>
        <p:nvCxnSpPr>
          <p:cNvPr id="40" name="Conector recto 39">
            <a:extLst>
              <a:ext uri="{FF2B5EF4-FFF2-40B4-BE49-F238E27FC236}">
                <a16:creationId xmlns="" xmlns:a16="http://schemas.microsoft.com/office/drawing/2014/main" id="{5D0C086F-604E-43BA-AA31-F82FB222EA79}"/>
              </a:ext>
            </a:extLst>
          </p:cNvPr>
          <p:cNvCxnSpPr>
            <a:cxnSpLocks/>
          </p:cNvCxnSpPr>
          <p:nvPr/>
        </p:nvCxnSpPr>
        <p:spPr>
          <a:xfrm>
            <a:off x="254272" y="4472691"/>
            <a:ext cx="866241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="" xmlns:a16="http://schemas.microsoft.com/office/drawing/2014/main" id="{68168BD2-1267-489A-BAA2-C327559EDCA3}"/>
              </a:ext>
            </a:extLst>
          </p:cNvPr>
          <p:cNvSpPr txBox="1"/>
          <p:nvPr/>
        </p:nvSpPr>
        <p:spPr>
          <a:xfrm>
            <a:off x="249817" y="4576636"/>
            <a:ext cx="3774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Habilidades socio-emocionales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="" xmlns:a16="http://schemas.microsoft.com/office/drawing/2014/main" id="{FACD9A46-9F85-4D3D-B42D-7324B83E03A9}"/>
              </a:ext>
            </a:extLst>
          </p:cNvPr>
          <p:cNvSpPr txBox="1"/>
          <p:nvPr/>
        </p:nvSpPr>
        <p:spPr>
          <a:xfrm>
            <a:off x="3981390" y="4518502"/>
            <a:ext cx="4968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800" dirty="0">
                <a:solidFill>
                  <a:schemeClr val="tx1"/>
                </a:solidFill>
              </a:rPr>
              <a:t>Bienestar y competencia social infantil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800" dirty="0">
                <a:solidFill>
                  <a:schemeClr val="tx1"/>
                </a:solidFill>
              </a:rPr>
              <a:t>Autopercepción del rendimiento</a:t>
            </a:r>
          </a:p>
        </p:txBody>
      </p:sp>
      <p:cxnSp>
        <p:nvCxnSpPr>
          <p:cNvPr id="60" name="Conector recto 59">
            <a:extLst>
              <a:ext uri="{FF2B5EF4-FFF2-40B4-BE49-F238E27FC236}">
                <a16:creationId xmlns="" xmlns:a16="http://schemas.microsoft.com/office/drawing/2014/main" id="{91F37997-AF7B-4ED4-AA7C-F2CE6CD37CC8}"/>
              </a:ext>
            </a:extLst>
          </p:cNvPr>
          <p:cNvCxnSpPr>
            <a:cxnSpLocks/>
          </p:cNvCxnSpPr>
          <p:nvPr/>
        </p:nvCxnSpPr>
        <p:spPr>
          <a:xfrm>
            <a:off x="275107" y="5184669"/>
            <a:ext cx="866241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CuadroTexto 60">
            <a:extLst>
              <a:ext uri="{FF2B5EF4-FFF2-40B4-BE49-F238E27FC236}">
                <a16:creationId xmlns="" xmlns:a16="http://schemas.microsoft.com/office/drawing/2014/main" id="{7AC53882-5503-457B-867D-CE55BED8E594}"/>
              </a:ext>
            </a:extLst>
          </p:cNvPr>
          <p:cNvSpPr txBox="1"/>
          <p:nvPr/>
        </p:nvSpPr>
        <p:spPr>
          <a:xfrm>
            <a:off x="287523" y="5295483"/>
            <a:ext cx="3774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Aprendizaje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="" xmlns:a16="http://schemas.microsoft.com/office/drawing/2014/main" id="{CAF9CBAC-E264-4E7B-AB42-99C47DAE6C10}"/>
              </a:ext>
            </a:extLst>
          </p:cNvPr>
          <p:cNvSpPr txBox="1"/>
          <p:nvPr/>
        </p:nvSpPr>
        <p:spPr>
          <a:xfrm>
            <a:off x="3995592" y="5279831"/>
            <a:ext cx="49685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800" dirty="0">
                <a:solidFill>
                  <a:schemeClr val="tx1"/>
                </a:solidFill>
              </a:rPr>
              <a:t>Disposición para aprender ‘’</a:t>
            </a:r>
            <a:r>
              <a:rPr lang="es-AR" sz="1800" i="1" dirty="0">
                <a:solidFill>
                  <a:schemeClr val="tx1"/>
                </a:solidFill>
              </a:rPr>
              <a:t>online’’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800" dirty="0">
                <a:solidFill>
                  <a:schemeClr val="tx1"/>
                </a:solidFill>
              </a:rPr>
              <a:t>Rendimiento académico general y en pruebas estandarizadas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800" dirty="0">
                <a:solidFill>
                  <a:schemeClr val="tx1"/>
                </a:solidFill>
              </a:rPr>
              <a:t>Esfuerzo y motivación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800" dirty="0">
                <a:solidFill>
                  <a:schemeClr val="tx1"/>
                </a:solidFill>
              </a:rPr>
              <a:t>Calculo matemático y comprensión lectora</a:t>
            </a:r>
          </a:p>
        </p:txBody>
      </p:sp>
    </p:spTree>
    <p:extLst>
      <p:ext uri="{BB962C8B-B14F-4D97-AF65-F5344CB8AC3E}">
        <p14:creationId xmlns:p14="http://schemas.microsoft.com/office/powerpoint/2010/main" xmlns="" val="424176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demon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1021</Words>
  <Application>Microsoft Office PowerPoint</Application>
  <PresentationFormat>Presentación en pantalla (4:3)</PresentationFormat>
  <Paragraphs>207</Paragraphs>
  <Slides>30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Desdemona template</vt:lpstr>
      <vt:lpstr>    MENTALIDAD DE CAMBIO O FIJA EN NIÑOS Y SU RELACIÓN CON EL GÉNERO  Alumnas: Alarcón, Evangelina                 Pettigrew Zaconteguy, Wanda   Supervisor: Lic. Zamora, Eliana  Co-Supervisor: Dra. Canet- Juric, Lorena   Fecha de presentación: 13 de julio 2018  </vt:lpstr>
      <vt:lpstr>¿Qué es Mindset?</vt:lpstr>
      <vt:lpstr>Tipos de mentalidades</vt:lpstr>
      <vt:lpstr>Las diferencias entre ambas mentalidades se encuentran vinculadas a conceptos relacionados como: </vt:lpstr>
      <vt:lpstr>¿Cuál es la importancia de Mindset?</vt:lpstr>
      <vt:lpstr>   </vt:lpstr>
      <vt:lpstr>En sus primeros estudios sobre mindset, Dweck encontró diferencias relacionadas al género</vt:lpstr>
      <vt:lpstr>Diapositiva 8</vt:lpstr>
      <vt:lpstr>Diapositiva 9</vt:lpstr>
      <vt:lpstr>¿Por qué es importante el estudio de mindset en población infantil?</vt:lpstr>
      <vt:lpstr>¿Existe relación entre los tipos de mentalidades y el género?</vt:lpstr>
      <vt:lpstr>Diapositiva 12</vt:lpstr>
      <vt:lpstr>Objetivos principales del estudio</vt:lpstr>
      <vt:lpstr>Hipótesis de investigación</vt:lpstr>
      <vt:lpstr>Diapositiva 15</vt:lpstr>
      <vt:lpstr>El diseño de la investigación</vt:lpstr>
      <vt:lpstr>Instrumento</vt:lpstr>
      <vt:lpstr>Procedimiento</vt:lpstr>
      <vt:lpstr>Participantes</vt:lpstr>
      <vt:lpstr>Diapositiva 20</vt:lpstr>
      <vt:lpstr>Estadísticos descriptivos</vt:lpstr>
      <vt:lpstr>Diferencias de medias según el género</vt:lpstr>
      <vt:lpstr>Mentalidad fija y de cambio en relación al género</vt:lpstr>
      <vt:lpstr>Conclusiones</vt:lpstr>
      <vt:lpstr>Diapositiva 25</vt:lpstr>
      <vt:lpstr>Limitaciones del estudio</vt:lpstr>
      <vt:lpstr>Futuras líneas de investigación </vt:lpstr>
      <vt:lpstr>Diapositiva 28</vt:lpstr>
      <vt:lpstr>Muchas gracias por  su atención </vt:lpstr>
      <vt:lpstr>Agradecimientos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MENTALIDAD DE CAMBIO O FIJA EN NIÑOS Y SU RELACIÓN CON EL GÉNERO  Alumnas: Alarcón, Evangelina       Pettigrew Zaconteguy, Wanda   Supervisor: Lic. Zamora, Eliana   Co-Supervisor: Dra. Canet- Juric, Lorena   Fecha de presentación: junio 2018</dc:title>
  <dc:creator>HP</dc:creator>
  <cp:lastModifiedBy>Rubenneger</cp:lastModifiedBy>
  <cp:revision>191</cp:revision>
  <dcterms:modified xsi:type="dcterms:W3CDTF">2018-07-13T18:37:59Z</dcterms:modified>
</cp:coreProperties>
</file>